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118"/>
  </p:notesMasterIdLst>
  <p:handoutMasterIdLst>
    <p:handoutMasterId r:id="rId119"/>
  </p:handoutMasterIdLst>
  <p:sldIdLst>
    <p:sldId id="452" r:id="rId2"/>
    <p:sldId id="552" r:id="rId3"/>
    <p:sldId id="664" r:id="rId4"/>
    <p:sldId id="553" r:id="rId5"/>
    <p:sldId id="648" r:id="rId6"/>
    <p:sldId id="649" r:id="rId7"/>
    <p:sldId id="561" r:id="rId8"/>
    <p:sldId id="651" r:id="rId9"/>
    <p:sldId id="562" r:id="rId10"/>
    <p:sldId id="563" r:id="rId11"/>
    <p:sldId id="564" r:id="rId12"/>
    <p:sldId id="565" r:id="rId13"/>
    <p:sldId id="566" r:id="rId14"/>
    <p:sldId id="567" r:id="rId15"/>
    <p:sldId id="568" r:id="rId16"/>
    <p:sldId id="652" r:id="rId17"/>
    <p:sldId id="653" r:id="rId18"/>
    <p:sldId id="569" r:id="rId19"/>
    <p:sldId id="570" r:id="rId20"/>
    <p:sldId id="571" r:id="rId21"/>
    <p:sldId id="656" r:id="rId22"/>
    <p:sldId id="657" r:id="rId23"/>
    <p:sldId id="660" r:id="rId24"/>
    <p:sldId id="572" r:id="rId25"/>
    <p:sldId id="650" r:id="rId26"/>
    <p:sldId id="573" r:id="rId27"/>
    <p:sldId id="575" r:id="rId28"/>
    <p:sldId id="576" r:id="rId29"/>
    <p:sldId id="578" r:id="rId30"/>
    <p:sldId id="579" r:id="rId31"/>
    <p:sldId id="580" r:id="rId32"/>
    <p:sldId id="581" r:id="rId33"/>
    <p:sldId id="582" r:id="rId34"/>
    <p:sldId id="583" r:id="rId35"/>
    <p:sldId id="584" r:id="rId36"/>
    <p:sldId id="654" r:id="rId37"/>
    <p:sldId id="585" r:id="rId38"/>
    <p:sldId id="586" r:id="rId39"/>
    <p:sldId id="587" r:id="rId40"/>
    <p:sldId id="588" r:id="rId41"/>
    <p:sldId id="589" r:id="rId42"/>
    <p:sldId id="590" r:id="rId43"/>
    <p:sldId id="591" r:id="rId44"/>
    <p:sldId id="592" r:id="rId45"/>
    <p:sldId id="593" r:id="rId46"/>
    <p:sldId id="594" r:id="rId47"/>
    <p:sldId id="595" r:id="rId48"/>
    <p:sldId id="596" r:id="rId49"/>
    <p:sldId id="597" r:id="rId50"/>
    <p:sldId id="598" r:id="rId51"/>
    <p:sldId id="599" r:id="rId52"/>
    <p:sldId id="600" r:id="rId53"/>
    <p:sldId id="601" r:id="rId54"/>
    <p:sldId id="602" r:id="rId55"/>
    <p:sldId id="603" r:id="rId56"/>
    <p:sldId id="655" r:id="rId57"/>
    <p:sldId id="604" r:id="rId58"/>
    <p:sldId id="663" r:id="rId59"/>
    <p:sldId id="605" r:id="rId60"/>
    <p:sldId id="606" r:id="rId61"/>
    <p:sldId id="607" r:id="rId62"/>
    <p:sldId id="608" r:id="rId63"/>
    <p:sldId id="609" r:id="rId64"/>
    <p:sldId id="659" r:id="rId65"/>
    <p:sldId id="661" r:id="rId66"/>
    <p:sldId id="610" r:id="rId67"/>
    <p:sldId id="611" r:id="rId68"/>
    <p:sldId id="612" r:id="rId69"/>
    <p:sldId id="613" r:id="rId70"/>
    <p:sldId id="614" r:id="rId71"/>
    <p:sldId id="615" r:id="rId72"/>
    <p:sldId id="616" r:id="rId73"/>
    <p:sldId id="617" r:id="rId74"/>
    <p:sldId id="662" r:id="rId75"/>
    <p:sldId id="618" r:id="rId76"/>
    <p:sldId id="667" r:id="rId77"/>
    <p:sldId id="668" r:id="rId78"/>
    <p:sldId id="665" r:id="rId79"/>
    <p:sldId id="706" r:id="rId80"/>
    <p:sldId id="619" r:id="rId81"/>
    <p:sldId id="669" r:id="rId82"/>
    <p:sldId id="671" r:id="rId83"/>
    <p:sldId id="704" r:id="rId84"/>
    <p:sldId id="677" r:id="rId85"/>
    <p:sldId id="678" r:id="rId86"/>
    <p:sldId id="679" r:id="rId87"/>
    <p:sldId id="680" r:id="rId88"/>
    <p:sldId id="686" r:id="rId89"/>
    <p:sldId id="687" r:id="rId90"/>
    <p:sldId id="688" r:id="rId91"/>
    <p:sldId id="689" r:id="rId92"/>
    <p:sldId id="690" r:id="rId93"/>
    <p:sldId id="691" r:id="rId94"/>
    <p:sldId id="692" r:id="rId95"/>
    <p:sldId id="693" r:id="rId96"/>
    <p:sldId id="694" r:id="rId97"/>
    <p:sldId id="707" r:id="rId98"/>
    <p:sldId id="708" r:id="rId99"/>
    <p:sldId id="710" r:id="rId100"/>
    <p:sldId id="711" r:id="rId101"/>
    <p:sldId id="712" r:id="rId102"/>
    <p:sldId id="713" r:id="rId103"/>
    <p:sldId id="714" r:id="rId104"/>
    <p:sldId id="715" r:id="rId105"/>
    <p:sldId id="716" r:id="rId106"/>
    <p:sldId id="717" r:id="rId107"/>
    <p:sldId id="718" r:id="rId108"/>
    <p:sldId id="719" r:id="rId109"/>
    <p:sldId id="720" r:id="rId110"/>
    <p:sldId id="721" r:id="rId111"/>
    <p:sldId id="722" r:id="rId112"/>
    <p:sldId id="701" r:id="rId113"/>
    <p:sldId id="702" r:id="rId114"/>
    <p:sldId id="703" r:id="rId115"/>
    <p:sldId id="723" r:id="rId116"/>
    <p:sldId id="445" r:id="rId117"/>
  </p:sldIdLst>
  <p:sldSz cx="9144000" cy="6858000" type="screen4x3"/>
  <p:notesSz cx="69850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36">
          <p15:clr>
            <a:srgbClr val="A4A3A4"/>
          </p15:clr>
        </p15:guide>
        <p15:guide id="2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CC00FF"/>
    <a:srgbClr val="FFE7E7"/>
    <a:srgbClr val="0000CC"/>
    <a:srgbClr val="FF00FF"/>
    <a:srgbClr val="FFF3F3"/>
    <a:srgbClr val="FFCCCC"/>
    <a:srgbClr val="FFEFFF"/>
    <a:srgbClr val="FF66FF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49" autoAdjust="0"/>
    <p:restoredTop sz="96000" autoAdjust="0"/>
  </p:normalViewPr>
  <p:slideViewPr>
    <p:cSldViewPr>
      <p:cViewPr varScale="1">
        <p:scale>
          <a:sx n="86" d="100"/>
          <a:sy n="86" d="100"/>
        </p:scale>
        <p:origin x="-1620" y="-78"/>
      </p:cViewPr>
      <p:guideLst>
        <p:guide orient="horz" pos="3936"/>
        <p:guide pos="1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22" y="-62"/>
      </p:cViewPr>
      <p:guideLst>
        <p:guide orient="horz" pos="2920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slide" Target="slides/slide113.xml"/><Relationship Id="rId11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Relationship Id="rId4" Type="http://schemas.openxmlformats.org/officeDocument/2006/relationships/image" Target="../media/image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4.wmf"/><Relationship Id="rId1" Type="http://schemas.openxmlformats.org/officeDocument/2006/relationships/image" Target="../media/image4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0.wmf"/><Relationship Id="rId1" Type="http://schemas.openxmlformats.org/officeDocument/2006/relationships/image" Target="../media/image69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4.wmf"/><Relationship Id="rId2" Type="http://schemas.openxmlformats.org/officeDocument/2006/relationships/image" Target="../media/image73.wmf"/><Relationship Id="rId1" Type="http://schemas.openxmlformats.org/officeDocument/2006/relationships/image" Target="../media/image72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Relationship Id="rId6" Type="http://schemas.openxmlformats.org/officeDocument/2006/relationships/image" Target="../media/image81.wmf"/><Relationship Id="rId5" Type="http://schemas.openxmlformats.org/officeDocument/2006/relationships/image" Target="../media/image80.wmf"/><Relationship Id="rId4" Type="http://schemas.openxmlformats.org/officeDocument/2006/relationships/image" Target="../media/image79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8.wmf"/><Relationship Id="rId2" Type="http://schemas.openxmlformats.org/officeDocument/2006/relationships/image" Target="../media/image87.wmf"/><Relationship Id="rId1" Type="http://schemas.openxmlformats.org/officeDocument/2006/relationships/image" Target="../media/image86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w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0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3.wmf"/><Relationship Id="rId2" Type="http://schemas.openxmlformats.org/officeDocument/2006/relationships/image" Target="../media/image92.wmf"/><Relationship Id="rId1" Type="http://schemas.openxmlformats.org/officeDocument/2006/relationships/image" Target="../media/image91.wmf"/><Relationship Id="rId5" Type="http://schemas.openxmlformats.org/officeDocument/2006/relationships/image" Target="../media/image95.wmf"/><Relationship Id="rId4" Type="http://schemas.openxmlformats.org/officeDocument/2006/relationships/image" Target="../media/image94.w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wmf"/><Relationship Id="rId1" Type="http://schemas.openxmlformats.org/officeDocument/2006/relationships/image" Target="../media/image96.w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99.wmf"/><Relationship Id="rId1" Type="http://schemas.openxmlformats.org/officeDocument/2006/relationships/image" Target="../media/image98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wmf"/><Relationship Id="rId2" Type="http://schemas.openxmlformats.org/officeDocument/2006/relationships/image" Target="../media/image101.wmf"/><Relationship Id="rId1" Type="http://schemas.openxmlformats.org/officeDocument/2006/relationships/image" Target="../media/image10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wmf"/><Relationship Id="rId1" Type="http://schemas.openxmlformats.org/officeDocument/2006/relationships/image" Target="../media/image9.emf"/></Relationships>
</file>

<file path=ppt/drawings/_rels/vmlDrawing3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wmf"/><Relationship Id="rId1" Type="http://schemas.openxmlformats.org/officeDocument/2006/relationships/image" Target="../media/image100.w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w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wmf"/><Relationship Id="rId1" Type="http://schemas.openxmlformats.org/officeDocument/2006/relationships/image" Target="../media/image117.emf"/></Relationships>
</file>

<file path=ppt/drawings/_rels/vmlDrawing3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wmf"/><Relationship Id="rId2" Type="http://schemas.openxmlformats.org/officeDocument/2006/relationships/image" Target="../media/image120.wmf"/><Relationship Id="rId1" Type="http://schemas.openxmlformats.org/officeDocument/2006/relationships/image" Target="../media/image119.w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wmf"/><Relationship Id="rId2" Type="http://schemas.openxmlformats.org/officeDocument/2006/relationships/image" Target="../media/image123.wmf"/><Relationship Id="rId1" Type="http://schemas.openxmlformats.org/officeDocument/2006/relationships/image" Target="../media/image53.w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7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8.wmf"/></Relationships>
</file>

<file path=ppt/drawings/_rels/vmlDrawing3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wmf"/><Relationship Id="rId2" Type="http://schemas.openxmlformats.org/officeDocument/2006/relationships/image" Target="../media/image130.wmf"/><Relationship Id="rId1" Type="http://schemas.openxmlformats.org/officeDocument/2006/relationships/image" Target="../media/image129.wmf"/><Relationship Id="rId4" Type="http://schemas.openxmlformats.org/officeDocument/2006/relationships/image" Target="../media/image132.w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wmf"/><Relationship Id="rId2" Type="http://schemas.openxmlformats.org/officeDocument/2006/relationships/image" Target="../media/image145.wmf"/><Relationship Id="rId1" Type="http://schemas.openxmlformats.org/officeDocument/2006/relationships/image" Target="../media/image14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emf"/><Relationship Id="rId1" Type="http://schemas.openxmlformats.org/officeDocument/2006/relationships/image" Target="../media/image15.emf"/><Relationship Id="rId5" Type="http://schemas.openxmlformats.org/officeDocument/2006/relationships/image" Target="../media/image19.wmf"/><Relationship Id="rId4" Type="http://schemas.openxmlformats.org/officeDocument/2006/relationships/image" Target="../media/image18.wmf"/></Relationships>
</file>

<file path=ppt/drawings/_rels/vmlDrawing4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wmf"/><Relationship Id="rId1" Type="http://schemas.openxmlformats.org/officeDocument/2006/relationships/image" Target="../media/image150.w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emf"/><Relationship Id="rId2" Type="http://schemas.openxmlformats.org/officeDocument/2006/relationships/image" Target="../media/image153.emf"/><Relationship Id="rId1" Type="http://schemas.openxmlformats.org/officeDocument/2006/relationships/image" Target="../media/image152.wmf"/></Relationships>
</file>

<file path=ppt/drawings/_rels/vmlDrawing4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wmf"/><Relationship Id="rId1" Type="http://schemas.openxmlformats.org/officeDocument/2006/relationships/image" Target="../media/image155.wmf"/></Relationships>
</file>

<file path=ppt/drawings/_rels/vmlDrawing4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wmf"/><Relationship Id="rId2" Type="http://schemas.openxmlformats.org/officeDocument/2006/relationships/image" Target="../media/image158.wmf"/><Relationship Id="rId1" Type="http://schemas.openxmlformats.org/officeDocument/2006/relationships/image" Target="../media/image157.w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emf"/><Relationship Id="rId2" Type="http://schemas.openxmlformats.org/officeDocument/2006/relationships/image" Target="../media/image161.emf"/><Relationship Id="rId1" Type="http://schemas.openxmlformats.org/officeDocument/2006/relationships/image" Target="../media/image160.emf"/><Relationship Id="rId4" Type="http://schemas.openxmlformats.org/officeDocument/2006/relationships/image" Target="../media/image163.w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wmf"/><Relationship Id="rId2" Type="http://schemas.openxmlformats.org/officeDocument/2006/relationships/image" Target="../media/image165.wmf"/><Relationship Id="rId1" Type="http://schemas.openxmlformats.org/officeDocument/2006/relationships/image" Target="../media/image164.emf"/><Relationship Id="rId4" Type="http://schemas.openxmlformats.org/officeDocument/2006/relationships/image" Target="../media/image167.w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wmf"/><Relationship Id="rId1" Type="http://schemas.openxmlformats.org/officeDocument/2006/relationships/image" Target="../media/image168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wmf"/><Relationship Id="rId1" Type="http://schemas.openxmlformats.org/officeDocument/2006/relationships/image" Target="../media/image17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wmf"/><Relationship Id="rId1" Type="http://schemas.openxmlformats.org/officeDocument/2006/relationships/image" Target="../media/image173.wmf"/></Relationships>
</file>

<file path=ppt/drawings/_rels/vmlDrawing4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wmf"/><Relationship Id="rId2" Type="http://schemas.openxmlformats.org/officeDocument/2006/relationships/image" Target="../media/image100.wmf"/><Relationship Id="rId1" Type="http://schemas.openxmlformats.org/officeDocument/2006/relationships/image" Target="../media/image175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5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wmf"/><Relationship Id="rId1" Type="http://schemas.openxmlformats.org/officeDocument/2006/relationships/image" Target="../media/image177.wmf"/></Relationships>
</file>

<file path=ppt/drawings/_rels/vmlDrawing5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9.wmf"/></Relationships>
</file>

<file path=ppt/drawings/_rels/vmlDrawing5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wmf"/><Relationship Id="rId2" Type="http://schemas.openxmlformats.org/officeDocument/2006/relationships/image" Target="../media/image183.wmf"/><Relationship Id="rId1" Type="http://schemas.openxmlformats.org/officeDocument/2006/relationships/image" Target="../media/image182.wmf"/><Relationship Id="rId4" Type="http://schemas.openxmlformats.org/officeDocument/2006/relationships/image" Target="../media/image185.wmf"/></Relationships>
</file>

<file path=ppt/drawings/_rels/vmlDrawing5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wmf"/><Relationship Id="rId1" Type="http://schemas.openxmlformats.org/officeDocument/2006/relationships/image" Target="../media/image186.wmf"/></Relationships>
</file>

<file path=ppt/drawings/_rels/vmlDrawing5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wmf"/><Relationship Id="rId1" Type="http://schemas.openxmlformats.org/officeDocument/2006/relationships/image" Target="../media/image188.wmf"/></Relationships>
</file>

<file path=ppt/drawings/_rels/vmlDrawing5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wmf"/><Relationship Id="rId1" Type="http://schemas.openxmlformats.org/officeDocument/2006/relationships/image" Target="../media/image190.wmf"/></Relationships>
</file>

<file path=ppt/drawings/_rels/vmlDrawing5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wmf"/><Relationship Id="rId2" Type="http://schemas.openxmlformats.org/officeDocument/2006/relationships/image" Target="../media/image193.wmf"/><Relationship Id="rId1" Type="http://schemas.openxmlformats.org/officeDocument/2006/relationships/image" Target="../media/image192.wmf"/><Relationship Id="rId4" Type="http://schemas.openxmlformats.org/officeDocument/2006/relationships/image" Target="../media/image191.wmf"/></Relationships>
</file>

<file path=ppt/drawings/_rels/vmlDrawing5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wmf"/><Relationship Id="rId2" Type="http://schemas.openxmlformats.org/officeDocument/2006/relationships/image" Target="../media/image196.wmf"/><Relationship Id="rId1" Type="http://schemas.openxmlformats.org/officeDocument/2006/relationships/image" Target="../media/image195.wmf"/></Relationships>
</file>

<file path=ppt/drawings/_rels/vmlDrawing58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wmf"/><Relationship Id="rId2" Type="http://schemas.openxmlformats.org/officeDocument/2006/relationships/image" Target="../media/image199.wmf"/><Relationship Id="rId1" Type="http://schemas.openxmlformats.org/officeDocument/2006/relationships/image" Target="../media/image198.wmf"/></Relationships>
</file>

<file path=ppt/drawings/_rels/vmlDrawing59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wmf"/><Relationship Id="rId1" Type="http://schemas.openxmlformats.org/officeDocument/2006/relationships/image" Target="../media/image201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wmf"/><Relationship Id="rId2" Type="http://schemas.openxmlformats.org/officeDocument/2006/relationships/image" Target="../media/image34.wmf"/><Relationship Id="rId1" Type="http://schemas.openxmlformats.org/officeDocument/2006/relationships/image" Target="../media/image3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image" Target="../media/image37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8801989A-47EB-4DA4-84FD-5499659DC1D6}" type="datetime1">
              <a:rPr lang="zh-CN" altLang="en-US"/>
              <a:pPr>
                <a:defRPr/>
              </a:pPr>
              <a:t>2019/11/16</a:t>
            </a:fld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anose="02020603050405020304" pitchFamily="18" charset="0"/>
              </a:defRPr>
            </a:lvl1pPr>
          </a:lstStyle>
          <a:p>
            <a:fld id="{10453FC3-BE48-43BB-88C2-B7AF9B4FB98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8991803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A1B2F172-C033-45F9-86EC-C37C39BA5801}" type="datetime1">
              <a:rPr lang="zh-CN" altLang="en-US"/>
              <a:pPr>
                <a:defRPr/>
              </a:pPr>
              <a:t>2019/11/16</a:t>
            </a:fld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anose="02020603050405020304" pitchFamily="18" charset="0"/>
              </a:defRPr>
            </a:lvl1pPr>
          </a:lstStyle>
          <a:p>
            <a:fld id="{A3B93D8A-71E5-473E-A99F-5CDE7223B29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403725"/>
            <a:ext cx="51244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30" tIns="46765" rIns="93530" bIns="46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024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1675"/>
            <a:ext cx="4618038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93468053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5A0F5C-25C0-4820-9D4D-4442A0B0B805}" type="slidenum"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altLang="zh-CN" sz="1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956050" y="0"/>
            <a:ext cx="30289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956050" y="8807450"/>
            <a:ext cx="30289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351" tIns="0" rIns="19351" bIns="0" anchor="b"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1000" b="0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954463" y="0"/>
            <a:ext cx="30305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954463" y="8807450"/>
            <a:ext cx="30305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351" tIns="0" rIns="19351" bIns="0" anchor="b"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1000" b="0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5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276" name="Rectangle 1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dirty="0" smtClean="0"/>
          </a:p>
        </p:txBody>
      </p:sp>
      <p:sp>
        <p:nvSpPr>
          <p:cNvPr id="11277" name="日期占位符 15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3C30391E-6A46-4636-8D30-5E65D4AA103F}" type="datetime1">
              <a:rPr lang="zh-CN" altLang="en-US" sz="10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2019/11/16</a:t>
            </a:fld>
            <a:endParaRPr lang="en-US" altLang="zh-CN" sz="1000" b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pPr>
              <a:defRPr/>
            </a:pPr>
            <a:fld id="{A1B2F172-C033-45F9-86EC-C37C39BA5801}" type="datetime1">
              <a:rPr lang="zh-CN" altLang="en-US" smtClean="0"/>
              <a:pPr>
                <a:defRPr/>
              </a:pPr>
              <a:t>2019/11/16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3B93D8A-71E5-473E-A99F-5CDE7223B296}" type="slidenum">
              <a:rPr lang="en-US" altLang="zh-CN" smtClean="0"/>
              <a:pPr/>
              <a:t>75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58039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5C4870F-0D60-44C4-AE09-408C18199DE6}" type="slidenum">
              <a:rPr lang="en-US" altLang="zh-CN">
                <a:solidFill>
                  <a:prstClr val="black"/>
                </a:solidFill>
              </a:rPr>
              <a:pPr/>
              <a:t>95</a:t>
            </a:fld>
            <a:endParaRPr lang="en-US" altLang="zh-CN">
              <a:solidFill>
                <a:prstClr val="black"/>
              </a:solidFill>
            </a:endParaRPr>
          </a:p>
        </p:txBody>
      </p:sp>
      <p:sp>
        <p:nvSpPr>
          <p:cNvPr id="6758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98500" y="4403725"/>
            <a:ext cx="5588000" cy="4171950"/>
          </a:xfrm>
        </p:spPr>
        <p:txBody>
          <a:bodyPr/>
          <a:lstStyle/>
          <a:p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8382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5626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162765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8382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3340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4648200" y="990600"/>
            <a:ext cx="4343400" cy="53340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81083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81622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2" name="矩形 1"/>
          <p:cNvSpPr/>
          <p:nvPr userDrawn="1"/>
        </p:nvSpPr>
        <p:spPr bwMode="auto">
          <a:xfrm>
            <a:off x="304800" y="685800"/>
            <a:ext cx="8534400" cy="533400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398489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29C8357-CDD0-4C00-B63D-11D131A5CE41}" type="datetime1">
              <a:rPr lang="zh-CN" altLang="en-US" smtClean="0">
                <a:solidFill>
                  <a:srgbClr val="000000"/>
                </a:solidFill>
              </a:rPr>
              <a:pPr/>
              <a:t>2019/11/16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smtClean="0">
                <a:solidFill>
                  <a:srgbClr val="000000"/>
                </a:solidFill>
              </a:rPr>
              <a:t>第五章   时域离散系统的网络结构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91275"/>
            <a:ext cx="2133600" cy="457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2CC7B19-6328-4140-981D-01B797141122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062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8001000" cy="609600"/>
          </a:xfrm>
        </p:spPr>
        <p:txBody>
          <a:bodyPr/>
          <a:lstStyle>
            <a:lvl1pPr algn="l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8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29C8357-CDD0-4C00-B63D-11D131A5CE41}" type="datetime1">
              <a:rPr lang="zh-CN" altLang="en-US" smtClean="0">
                <a:solidFill>
                  <a:srgbClr val="000000"/>
                </a:solidFill>
              </a:rPr>
              <a:pPr/>
              <a:t>2019/11/16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9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smtClean="0">
                <a:solidFill>
                  <a:srgbClr val="000000"/>
                </a:solidFill>
              </a:rPr>
              <a:t>第五章   时域离散系统的网络结构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0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91275"/>
            <a:ext cx="2133600" cy="457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2CC7B19-6328-4140-981D-01B797141122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8668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57200" y="995363"/>
            <a:ext cx="8229600" cy="585311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29C8357-CDD0-4C00-B63D-11D131A5CE41}" type="datetime1">
              <a:rPr lang="zh-CN" altLang="en-US" smtClean="0">
                <a:solidFill>
                  <a:srgbClr val="000000"/>
                </a:solidFill>
              </a:rPr>
              <a:pPr/>
              <a:t>2019/11/16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smtClean="0">
                <a:solidFill>
                  <a:srgbClr val="000000"/>
                </a:solidFill>
              </a:rPr>
              <a:t>第五章   时域离散系统的网络结构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91275"/>
            <a:ext cx="2133600" cy="457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2CC7B19-6328-4140-981D-01B797141122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4262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57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10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400800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 sz="1400"/>
            </a:lvl1pPr>
          </a:lstStyle>
          <a:p>
            <a:fld id="{429C8357-CDD0-4C00-B63D-11D131A5CE41}" type="datetime1">
              <a:rPr lang="zh-CN" altLang="en-US" smtClean="0">
                <a:solidFill>
                  <a:srgbClr val="000000"/>
                </a:solidFill>
              </a:rPr>
              <a:pPr/>
              <a:t>2019/11/16</a:t>
            </a:fld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1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4008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</a:lstStyle>
          <a:p>
            <a:r>
              <a:rPr lang="en-US" altLang="zh-CN" smtClean="0">
                <a:solidFill>
                  <a:srgbClr val="000000"/>
                </a:solidFill>
              </a:rPr>
              <a:t>第五章   时域离散系统的网络结构</a:t>
            </a:r>
            <a:endParaRPr lang="en-US" altLang="zh-CN" dirty="0">
              <a:solidFill>
                <a:srgbClr val="000000"/>
              </a:solidFill>
            </a:endParaRPr>
          </a:p>
        </p:txBody>
      </p:sp>
      <p:sp>
        <p:nvSpPr>
          <p:cNvPr id="12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91275"/>
            <a:ext cx="2133600" cy="457200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12CC7B19-6328-4140-981D-01B797141122}" type="slidenum">
              <a:rPr lang="en-US" altLang="zh-CN" smtClean="0">
                <a:solidFill>
                  <a:srgbClr val="000000"/>
                </a:solidFill>
              </a:rPr>
              <a:pPr/>
              <a:t>‹#›</a:t>
            </a:fld>
            <a:endParaRPr lang="en-US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68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534400" cy="555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57200" y="65532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>
              <a:defRPr/>
            </a:pPr>
            <a:fld id="{02DEF9D2-B74C-4817-A442-C725520E258D}" type="datetime9">
              <a:rPr lang="en-US" altLang="zh-CN" sz="700">
                <a:latin typeface="Arial" charset="0"/>
                <a:ea typeface="宋体" charset="-122"/>
              </a:rPr>
              <a:pPr algn="ctr">
                <a:defRPr/>
              </a:pPr>
              <a:t>11/16/2019 11:37:33 PM</a:t>
            </a:fld>
            <a:endParaRPr lang="en-US" altLang="zh-CN" sz="700" dirty="0">
              <a:latin typeface="Arial" charset="0"/>
              <a:ea typeface="宋体" charset="-122"/>
            </a:endParaRPr>
          </a:p>
        </p:txBody>
      </p:sp>
      <p:sp>
        <p:nvSpPr>
          <p:cNvPr id="1055" name="Line 31"/>
          <p:cNvSpPr>
            <a:spLocks noChangeShapeType="1"/>
          </p:cNvSpPr>
          <p:nvPr/>
        </p:nvSpPr>
        <p:spPr bwMode="auto">
          <a:xfrm>
            <a:off x="-152400" y="6705600"/>
            <a:ext cx="9525000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7" name="Line 33"/>
          <p:cNvSpPr>
            <a:spLocks noChangeShapeType="1"/>
          </p:cNvSpPr>
          <p:nvPr/>
        </p:nvSpPr>
        <p:spPr bwMode="auto">
          <a:xfrm>
            <a:off x="-228600" y="838200"/>
            <a:ext cx="9525000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1084"/>
          <p:cNvSpPr>
            <a:spLocks noChangeArrowheads="1"/>
          </p:cNvSpPr>
          <p:nvPr userDrawn="1"/>
        </p:nvSpPr>
        <p:spPr bwMode="auto">
          <a:xfrm>
            <a:off x="7315200" y="6550025"/>
            <a:ext cx="1801775" cy="3084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CN" altLang="en-US" sz="1400" dirty="0" smtClean="0">
                <a:solidFill>
                  <a:srgbClr val="333399"/>
                </a:solidFill>
                <a:latin typeface="Arial" charset="0"/>
                <a:ea typeface="宋体" charset="-122"/>
              </a:rPr>
              <a:t>电子与通信工程学院</a:t>
            </a:r>
            <a:endParaRPr lang="en-US" altLang="zh-CN" sz="1400" dirty="0">
              <a:solidFill>
                <a:srgbClr val="333399"/>
              </a:solidFill>
              <a:latin typeface="Arial" charset="0"/>
              <a:ea typeface="宋体" charset="-122"/>
            </a:endParaRPr>
          </a:p>
        </p:txBody>
      </p:sp>
      <p:sp>
        <p:nvSpPr>
          <p:cNvPr id="10" name="椭圆 9"/>
          <p:cNvSpPr/>
          <p:nvPr userDrawn="1"/>
        </p:nvSpPr>
        <p:spPr bwMode="auto">
          <a:xfrm>
            <a:off x="203200" y="152400"/>
            <a:ext cx="609600" cy="609600"/>
          </a:xfrm>
          <a:prstGeom prst="ellipse">
            <a:avLst/>
          </a:prstGeom>
          <a:blipFill dpi="0" rotWithShape="1">
            <a:blip r:embed="rId10">
              <a:alphaModFix amt="38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90" r:id="rId5"/>
    <p:sldLayoutId id="2147484191" r:id="rId6"/>
    <p:sldLayoutId id="2147484192" r:id="rId7"/>
    <p:sldLayoutId id="2147484193" r:id="rId8"/>
  </p:sldLayoutIdLst>
  <p:transition>
    <p:fade/>
  </p:transition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25000"/>
        <a:buFont typeface="Wingdings" panose="05000000000000000000" pitchFamily="2" charset="2"/>
        <a:buChar char="Ø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+mn-lt"/>
        </a:defRPr>
      </a:lvl2pPr>
      <a:lvl3pPr marL="1204913" indent="-2286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p"/>
        <a:defRPr sz="2000" b="1">
          <a:solidFill>
            <a:schemeClr val="tx1"/>
          </a:solidFill>
          <a:latin typeface="+mn-lt"/>
        </a:defRPr>
      </a:lvl3pPr>
      <a:lvl4pPr marL="1546225" indent="-11906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u"/>
        <a:defRPr b="1">
          <a:solidFill>
            <a:schemeClr val="tx1"/>
          </a:solidFill>
          <a:latin typeface="+mn-lt"/>
        </a:defRPr>
      </a:lvl4pPr>
      <a:lvl5pPr marL="1828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4.wmf"/><Relationship Id="rId3" Type="http://schemas.openxmlformats.org/officeDocument/2006/relationships/oleObject" Target="../embeddings/oleObject127.bin"/><Relationship Id="rId7" Type="http://schemas.openxmlformats.org/officeDocument/2006/relationships/oleObject" Target="../embeddings/oleObject1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2.vml"/><Relationship Id="rId6" Type="http://schemas.openxmlformats.org/officeDocument/2006/relationships/image" Target="../media/image183.wmf"/><Relationship Id="rId5" Type="http://schemas.openxmlformats.org/officeDocument/2006/relationships/oleObject" Target="../embeddings/oleObject128.bin"/><Relationship Id="rId10" Type="http://schemas.openxmlformats.org/officeDocument/2006/relationships/image" Target="../media/image185.wmf"/><Relationship Id="rId4" Type="http://schemas.openxmlformats.org/officeDocument/2006/relationships/image" Target="../media/image182.wmf"/><Relationship Id="rId9" Type="http://schemas.openxmlformats.org/officeDocument/2006/relationships/oleObject" Target="../embeddings/oleObject130.bin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3.vml"/><Relationship Id="rId6" Type="http://schemas.openxmlformats.org/officeDocument/2006/relationships/image" Target="../media/image187.wmf"/><Relationship Id="rId5" Type="http://schemas.openxmlformats.org/officeDocument/2006/relationships/oleObject" Target="../embeddings/oleObject132.bin"/><Relationship Id="rId4" Type="http://schemas.openxmlformats.org/officeDocument/2006/relationships/image" Target="../media/image186.w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4.vml"/><Relationship Id="rId6" Type="http://schemas.openxmlformats.org/officeDocument/2006/relationships/image" Target="../media/image189.wmf"/><Relationship Id="rId5" Type="http://schemas.openxmlformats.org/officeDocument/2006/relationships/oleObject" Target="../embeddings/oleObject134.bin"/><Relationship Id="rId4" Type="http://schemas.openxmlformats.org/officeDocument/2006/relationships/image" Target="../media/image188.w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5.vml"/><Relationship Id="rId6" Type="http://schemas.openxmlformats.org/officeDocument/2006/relationships/image" Target="../media/image191.wmf"/><Relationship Id="rId5" Type="http://schemas.openxmlformats.org/officeDocument/2006/relationships/oleObject" Target="../embeddings/oleObject136.bin"/><Relationship Id="rId4" Type="http://schemas.openxmlformats.org/officeDocument/2006/relationships/image" Target="../media/image190.wmf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4.wmf"/><Relationship Id="rId3" Type="http://schemas.openxmlformats.org/officeDocument/2006/relationships/oleObject" Target="../embeddings/oleObject137.bin"/><Relationship Id="rId7" Type="http://schemas.openxmlformats.org/officeDocument/2006/relationships/oleObject" Target="../embeddings/oleObject13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6.vml"/><Relationship Id="rId6" Type="http://schemas.openxmlformats.org/officeDocument/2006/relationships/image" Target="../media/image193.wmf"/><Relationship Id="rId5" Type="http://schemas.openxmlformats.org/officeDocument/2006/relationships/oleObject" Target="../embeddings/oleObject138.bin"/><Relationship Id="rId10" Type="http://schemas.openxmlformats.org/officeDocument/2006/relationships/image" Target="../media/image191.wmf"/><Relationship Id="rId4" Type="http://schemas.openxmlformats.org/officeDocument/2006/relationships/image" Target="../media/image192.wmf"/><Relationship Id="rId9" Type="http://schemas.openxmlformats.org/officeDocument/2006/relationships/oleObject" Target="../embeddings/oleObject140.bin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wmf"/><Relationship Id="rId3" Type="http://schemas.openxmlformats.org/officeDocument/2006/relationships/oleObject" Target="../embeddings/oleObject141.bin"/><Relationship Id="rId7" Type="http://schemas.openxmlformats.org/officeDocument/2006/relationships/oleObject" Target="../embeddings/oleObject14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7.vml"/><Relationship Id="rId6" Type="http://schemas.openxmlformats.org/officeDocument/2006/relationships/image" Target="../media/image196.wmf"/><Relationship Id="rId5" Type="http://schemas.openxmlformats.org/officeDocument/2006/relationships/oleObject" Target="../embeddings/oleObject142.bin"/><Relationship Id="rId4" Type="http://schemas.openxmlformats.org/officeDocument/2006/relationships/image" Target="../media/image195.wmf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wmf"/><Relationship Id="rId3" Type="http://schemas.openxmlformats.org/officeDocument/2006/relationships/oleObject" Target="../embeddings/oleObject144.bin"/><Relationship Id="rId7" Type="http://schemas.openxmlformats.org/officeDocument/2006/relationships/oleObject" Target="../embeddings/oleObject14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8.vml"/><Relationship Id="rId6" Type="http://schemas.openxmlformats.org/officeDocument/2006/relationships/image" Target="../media/image199.wmf"/><Relationship Id="rId5" Type="http://schemas.openxmlformats.org/officeDocument/2006/relationships/oleObject" Target="../embeddings/oleObject145.bin"/><Relationship Id="rId4" Type="http://schemas.openxmlformats.org/officeDocument/2006/relationships/image" Target="../media/image198.w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9.vml"/><Relationship Id="rId6" Type="http://schemas.openxmlformats.org/officeDocument/2006/relationships/image" Target="../media/image202.wmf"/><Relationship Id="rId5" Type="http://schemas.openxmlformats.org/officeDocument/2006/relationships/oleObject" Target="../embeddings/oleObject148.bin"/><Relationship Id="rId4" Type="http://schemas.openxmlformats.org/officeDocument/2006/relationships/image" Target="../media/image201.wmf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jpe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2.emf"/><Relationship Id="rId3" Type="http://schemas.openxmlformats.org/officeDocument/2006/relationships/image" Target="../media/image207.emf"/><Relationship Id="rId7" Type="http://schemas.openxmlformats.org/officeDocument/2006/relationships/image" Target="../media/image211.emf"/><Relationship Id="rId2" Type="http://schemas.openxmlformats.org/officeDocument/2006/relationships/image" Target="../media/image206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0.emf"/><Relationship Id="rId5" Type="http://schemas.openxmlformats.org/officeDocument/2006/relationships/image" Target="../media/image209.emf"/><Relationship Id="rId4" Type="http://schemas.openxmlformats.org/officeDocument/2006/relationships/image" Target="../media/image208.emf"/><Relationship Id="rId9" Type="http://schemas.openxmlformats.org/officeDocument/2006/relationships/image" Target="../media/image213.emf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2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5.emf"/><Relationship Id="rId5" Type="http://schemas.openxmlformats.org/officeDocument/2006/relationships/image" Target="../media/image206.emf"/><Relationship Id="rId4" Type="http://schemas.openxmlformats.org/officeDocument/2006/relationships/image" Target="../media/image214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emf"/><Relationship Id="rId2" Type="http://schemas.openxmlformats.org/officeDocument/2006/relationships/image" Target="../media/image20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3.emf"/><Relationship Id="rId4" Type="http://schemas.openxmlformats.org/officeDocument/2006/relationships/image" Target="../media/image212.emf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6.e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18.wmf"/><Relationship Id="rId4" Type="http://schemas.openxmlformats.org/officeDocument/2006/relationships/image" Target="../media/image15.emf"/><Relationship Id="rId9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29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31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oleObject" Target="../embeddings/oleObject19.bin"/><Relationship Id="rId7" Type="http://schemas.openxmlformats.org/officeDocument/2006/relationships/image" Target="../media/image3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36.png"/><Relationship Id="rId4" Type="http://schemas.openxmlformats.org/officeDocument/2006/relationships/image" Target="../media/image33.wmf"/><Relationship Id="rId9" Type="http://schemas.openxmlformats.org/officeDocument/2006/relationships/image" Target="../media/image35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3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37.w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1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40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4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8.bin"/><Relationship Id="rId5" Type="http://schemas.openxmlformats.org/officeDocument/2006/relationships/image" Target="../media/image43.wmf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6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47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image" Target="../media/image51.jpeg"/><Relationship Id="rId7" Type="http://schemas.openxmlformats.org/officeDocument/2006/relationships/oleObject" Target="../embeddings/oleObject3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3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35.bin"/><Relationship Id="rId7" Type="http://schemas.openxmlformats.org/officeDocument/2006/relationships/oleObject" Target="../embeddings/oleObject3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36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38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image" Target="../media/image60.png"/><Relationship Id="rId7" Type="http://schemas.openxmlformats.org/officeDocument/2006/relationships/oleObject" Target="../embeddings/oleObject4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61.png"/><Relationship Id="rId5" Type="http://schemas.openxmlformats.org/officeDocument/2006/relationships/image" Target="../media/image58.wmf"/><Relationship Id="rId4" Type="http://schemas.openxmlformats.org/officeDocument/2006/relationships/oleObject" Target="../embeddings/oleObject39.bin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41.bin"/><Relationship Id="rId7" Type="http://schemas.openxmlformats.org/officeDocument/2006/relationships/oleObject" Target="../embeddings/oleObject4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62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65.w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70.wmf"/><Relationship Id="rId5" Type="http://schemas.openxmlformats.org/officeDocument/2006/relationships/oleObject" Target="../embeddings/oleObject47.bin"/><Relationship Id="rId4" Type="http://schemas.openxmlformats.org/officeDocument/2006/relationships/image" Target="../media/image69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71.wm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1.bin"/><Relationship Id="rId3" Type="http://schemas.openxmlformats.org/officeDocument/2006/relationships/image" Target="../media/image75.png"/><Relationship Id="rId7" Type="http://schemas.openxmlformats.org/officeDocument/2006/relationships/image" Target="../media/image73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50.bin"/><Relationship Id="rId5" Type="http://schemas.openxmlformats.org/officeDocument/2006/relationships/image" Target="../media/image72.wmf"/><Relationship Id="rId4" Type="http://schemas.openxmlformats.org/officeDocument/2006/relationships/oleObject" Target="../embeddings/oleObject49.bin"/><Relationship Id="rId9" Type="http://schemas.openxmlformats.org/officeDocument/2006/relationships/image" Target="../media/image74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57.bin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12" Type="http://schemas.openxmlformats.org/officeDocument/2006/relationships/image" Target="../media/image8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77.wmf"/><Relationship Id="rId11" Type="http://schemas.openxmlformats.org/officeDocument/2006/relationships/oleObject" Target="../embeddings/oleObject56.bin"/><Relationship Id="rId5" Type="http://schemas.openxmlformats.org/officeDocument/2006/relationships/oleObject" Target="../embeddings/oleObject53.bin"/><Relationship Id="rId15" Type="http://schemas.openxmlformats.org/officeDocument/2006/relationships/image" Target="../media/image81.wmf"/><Relationship Id="rId10" Type="http://schemas.openxmlformats.org/officeDocument/2006/relationships/image" Target="../media/image79.wmf"/><Relationship Id="rId4" Type="http://schemas.openxmlformats.org/officeDocument/2006/relationships/image" Target="../media/image76.wmf"/><Relationship Id="rId9" Type="http://schemas.openxmlformats.org/officeDocument/2006/relationships/oleObject" Target="../embeddings/oleObject55.bin"/><Relationship Id="rId14" Type="http://schemas.openxmlformats.org/officeDocument/2006/relationships/oleObject" Target="../embeddings/oleObject58.bin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wmf"/><Relationship Id="rId2" Type="http://schemas.openxmlformats.org/officeDocument/2006/relationships/image" Target="../media/image82.wmf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eg"/><Relationship Id="rId2" Type="http://schemas.openxmlformats.org/officeDocument/2006/relationships/image" Target="../media/image84.wmf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wmf"/><Relationship Id="rId3" Type="http://schemas.openxmlformats.org/officeDocument/2006/relationships/oleObject" Target="../embeddings/oleObject59.bin"/><Relationship Id="rId7" Type="http://schemas.openxmlformats.org/officeDocument/2006/relationships/oleObject" Target="../embeddings/oleObject6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87.wmf"/><Relationship Id="rId5" Type="http://schemas.openxmlformats.org/officeDocument/2006/relationships/oleObject" Target="../embeddings/oleObject60.bin"/><Relationship Id="rId4" Type="http://schemas.openxmlformats.org/officeDocument/2006/relationships/image" Target="../media/image86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89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90.w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2.bin"/><Relationship Id="rId10" Type="http://schemas.openxmlformats.org/officeDocument/2006/relationships/image" Target="../media/image6.wmf"/><Relationship Id="rId4" Type="http://schemas.openxmlformats.org/officeDocument/2006/relationships/image" Target="../media/image3.wmf"/><Relationship Id="rId9" Type="http://schemas.openxmlformats.org/officeDocument/2006/relationships/oleObject" Target="../embeddings/oleObject4.bin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w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95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92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0" Type="http://schemas.openxmlformats.org/officeDocument/2006/relationships/image" Target="../media/image94.wmf"/><Relationship Id="rId4" Type="http://schemas.openxmlformats.org/officeDocument/2006/relationships/image" Target="../media/image91.wmf"/><Relationship Id="rId9" Type="http://schemas.openxmlformats.org/officeDocument/2006/relationships/oleObject" Target="../embeddings/oleObject67.bin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97.wmf"/><Relationship Id="rId5" Type="http://schemas.openxmlformats.org/officeDocument/2006/relationships/oleObject" Target="../embeddings/oleObject70.bin"/><Relationship Id="rId4" Type="http://schemas.openxmlformats.org/officeDocument/2006/relationships/image" Target="../media/image96.w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99.wmf"/><Relationship Id="rId5" Type="http://schemas.openxmlformats.org/officeDocument/2006/relationships/oleObject" Target="../embeddings/oleObject72.bin"/><Relationship Id="rId4" Type="http://schemas.openxmlformats.org/officeDocument/2006/relationships/image" Target="../media/image98.w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wmf"/><Relationship Id="rId3" Type="http://schemas.openxmlformats.org/officeDocument/2006/relationships/oleObject" Target="../embeddings/oleObject73.bin"/><Relationship Id="rId7" Type="http://schemas.openxmlformats.org/officeDocument/2006/relationships/oleObject" Target="../embeddings/oleObject75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01.wmf"/><Relationship Id="rId5" Type="http://schemas.openxmlformats.org/officeDocument/2006/relationships/oleObject" Target="../embeddings/oleObject74.bin"/><Relationship Id="rId4" Type="http://schemas.openxmlformats.org/officeDocument/2006/relationships/image" Target="../media/image100.w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7" Type="http://schemas.openxmlformats.org/officeDocument/2006/relationships/image" Target="../media/image10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03.wmf"/><Relationship Id="rId5" Type="http://schemas.openxmlformats.org/officeDocument/2006/relationships/oleObject" Target="../embeddings/oleObject77.bin"/><Relationship Id="rId4" Type="http://schemas.openxmlformats.org/officeDocument/2006/relationships/image" Target="../media/image100.w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05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10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7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18.wmf"/><Relationship Id="rId5" Type="http://schemas.openxmlformats.org/officeDocument/2006/relationships/oleObject" Target="../embeddings/oleObject80.bin"/><Relationship Id="rId4" Type="http://schemas.openxmlformats.org/officeDocument/2006/relationships/image" Target="../media/image117.emf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wmf"/><Relationship Id="rId3" Type="http://schemas.openxmlformats.org/officeDocument/2006/relationships/oleObject" Target="../embeddings/oleObject81.bin"/><Relationship Id="rId7" Type="http://schemas.openxmlformats.org/officeDocument/2006/relationships/oleObject" Target="../embeddings/oleObject8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120.wmf"/><Relationship Id="rId5" Type="http://schemas.openxmlformats.org/officeDocument/2006/relationships/oleObject" Target="../embeddings/oleObject82.bin"/><Relationship Id="rId4" Type="http://schemas.openxmlformats.org/officeDocument/2006/relationships/image" Target="../media/image119.w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122.wmf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7.bin"/><Relationship Id="rId3" Type="http://schemas.openxmlformats.org/officeDocument/2006/relationships/oleObject" Target="../embeddings/oleObject85.bin"/><Relationship Id="rId7" Type="http://schemas.openxmlformats.org/officeDocument/2006/relationships/image" Target="../media/image123.wmf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35.vml"/><Relationship Id="rId6" Type="http://schemas.openxmlformats.org/officeDocument/2006/relationships/oleObject" Target="../embeddings/oleObject86.bin"/><Relationship Id="rId5" Type="http://schemas.openxmlformats.org/officeDocument/2006/relationships/image" Target="../media/image125.jpeg"/><Relationship Id="rId4" Type="http://schemas.openxmlformats.org/officeDocument/2006/relationships/image" Target="../media/image53.wmf"/><Relationship Id="rId9" Type="http://schemas.openxmlformats.org/officeDocument/2006/relationships/image" Target="../media/image124.w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0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jpe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127.em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128.wmf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2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30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8.vml"/><Relationship Id="rId6" Type="http://schemas.openxmlformats.org/officeDocument/2006/relationships/oleObject" Target="../embeddings/oleObject91.bin"/><Relationship Id="rId11" Type="http://schemas.openxmlformats.org/officeDocument/2006/relationships/image" Target="../media/image132.wmf"/><Relationship Id="rId5" Type="http://schemas.openxmlformats.org/officeDocument/2006/relationships/image" Target="../media/image129.wmf"/><Relationship Id="rId10" Type="http://schemas.openxmlformats.org/officeDocument/2006/relationships/oleObject" Target="../embeddings/oleObject93.bin"/><Relationship Id="rId4" Type="http://schemas.openxmlformats.org/officeDocument/2006/relationships/oleObject" Target="../embeddings/oleObject90.bin"/><Relationship Id="rId9" Type="http://schemas.openxmlformats.org/officeDocument/2006/relationships/image" Target="../media/image131.w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emf"/><Relationship Id="rId3" Type="http://schemas.openxmlformats.org/officeDocument/2006/relationships/image" Target="../media/image134.emf"/><Relationship Id="rId7" Type="http://schemas.openxmlformats.org/officeDocument/2006/relationships/image" Target="../media/image138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7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Relationship Id="rId9" Type="http://schemas.openxmlformats.org/officeDocument/2006/relationships/image" Target="../media/image140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emf"/><Relationship Id="rId7" Type="http://schemas.openxmlformats.org/officeDocument/2006/relationships/image" Target="../media/image143.emf"/><Relationship Id="rId2" Type="http://schemas.openxmlformats.org/officeDocument/2006/relationships/image" Target="../media/image133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2.emf"/><Relationship Id="rId5" Type="http://schemas.openxmlformats.org/officeDocument/2006/relationships/image" Target="../media/image141.emf"/><Relationship Id="rId4" Type="http://schemas.openxmlformats.org/officeDocument/2006/relationships/image" Target="../media/image135.emf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5.bin"/><Relationship Id="rId3" Type="http://schemas.openxmlformats.org/officeDocument/2006/relationships/image" Target="../media/image147.emf"/><Relationship Id="rId7" Type="http://schemas.openxmlformats.org/officeDocument/2006/relationships/image" Target="../media/image14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94.bin"/><Relationship Id="rId11" Type="http://schemas.openxmlformats.org/officeDocument/2006/relationships/image" Target="../media/image146.wmf"/><Relationship Id="rId5" Type="http://schemas.openxmlformats.org/officeDocument/2006/relationships/image" Target="../media/image149.emf"/><Relationship Id="rId10" Type="http://schemas.openxmlformats.org/officeDocument/2006/relationships/oleObject" Target="../embeddings/oleObject96.bin"/><Relationship Id="rId4" Type="http://schemas.openxmlformats.org/officeDocument/2006/relationships/image" Target="../media/image148.emf"/><Relationship Id="rId9" Type="http://schemas.openxmlformats.org/officeDocument/2006/relationships/image" Target="../media/image145.w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151.wmf"/><Relationship Id="rId5" Type="http://schemas.openxmlformats.org/officeDocument/2006/relationships/oleObject" Target="../embeddings/oleObject98.bin"/><Relationship Id="rId4" Type="http://schemas.openxmlformats.org/officeDocument/2006/relationships/image" Target="../media/image150.wmf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e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53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52.w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2.vml"/><Relationship Id="rId6" Type="http://schemas.openxmlformats.org/officeDocument/2006/relationships/image" Target="../media/image156.wmf"/><Relationship Id="rId5" Type="http://schemas.openxmlformats.org/officeDocument/2006/relationships/oleObject" Target="../embeddings/oleObject103.bin"/><Relationship Id="rId4" Type="http://schemas.openxmlformats.org/officeDocument/2006/relationships/image" Target="../media/image155.wmf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w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3.vml"/><Relationship Id="rId6" Type="http://schemas.openxmlformats.org/officeDocument/2006/relationships/image" Target="../media/image158.w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57.wmf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emf"/><Relationship Id="rId3" Type="http://schemas.openxmlformats.org/officeDocument/2006/relationships/oleObject" Target="../embeddings/oleObject107.bin"/><Relationship Id="rId7" Type="http://schemas.openxmlformats.org/officeDocument/2006/relationships/oleObject" Target="../embeddings/oleObject10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108.bin"/><Relationship Id="rId10" Type="http://schemas.openxmlformats.org/officeDocument/2006/relationships/image" Target="../media/image163.wmf"/><Relationship Id="rId4" Type="http://schemas.openxmlformats.org/officeDocument/2006/relationships/image" Target="../media/image160.emf"/><Relationship Id="rId9" Type="http://schemas.openxmlformats.org/officeDocument/2006/relationships/oleObject" Target="../embeddings/oleObject110.bin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6.wmf"/><Relationship Id="rId3" Type="http://schemas.openxmlformats.org/officeDocument/2006/relationships/oleObject" Target="../embeddings/oleObject111.bin"/><Relationship Id="rId7" Type="http://schemas.openxmlformats.org/officeDocument/2006/relationships/oleObject" Target="../embeddings/oleObject1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165.wmf"/><Relationship Id="rId5" Type="http://schemas.openxmlformats.org/officeDocument/2006/relationships/oleObject" Target="../embeddings/oleObject112.bin"/><Relationship Id="rId10" Type="http://schemas.openxmlformats.org/officeDocument/2006/relationships/image" Target="../media/image167.wmf"/><Relationship Id="rId4" Type="http://schemas.openxmlformats.org/officeDocument/2006/relationships/image" Target="../media/image164.emf"/><Relationship Id="rId9" Type="http://schemas.openxmlformats.org/officeDocument/2006/relationships/oleObject" Target="../embeddings/oleObject114.bin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69.wmf"/><Relationship Id="rId5" Type="http://schemas.openxmlformats.org/officeDocument/2006/relationships/oleObject" Target="../embeddings/oleObject116.bin"/><Relationship Id="rId4" Type="http://schemas.openxmlformats.org/officeDocument/2006/relationships/image" Target="../media/image168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7" Type="http://schemas.openxmlformats.org/officeDocument/2006/relationships/image" Target="../media/image172.jpe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71.wmf"/><Relationship Id="rId5" Type="http://schemas.openxmlformats.org/officeDocument/2006/relationships/oleObject" Target="../embeddings/oleObject118.bin"/><Relationship Id="rId4" Type="http://schemas.openxmlformats.org/officeDocument/2006/relationships/image" Target="../media/image170.w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74.wmf"/><Relationship Id="rId5" Type="http://schemas.openxmlformats.org/officeDocument/2006/relationships/oleObject" Target="../embeddings/oleObject120.bin"/><Relationship Id="rId4" Type="http://schemas.openxmlformats.org/officeDocument/2006/relationships/image" Target="../media/image173.wmf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wmf"/><Relationship Id="rId3" Type="http://schemas.openxmlformats.org/officeDocument/2006/relationships/oleObject" Target="../embeddings/oleObject121.bin"/><Relationship Id="rId7" Type="http://schemas.openxmlformats.org/officeDocument/2006/relationships/oleObject" Target="../embeddings/oleObject12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9.vml"/><Relationship Id="rId6" Type="http://schemas.openxmlformats.org/officeDocument/2006/relationships/image" Target="../media/image100.wmf"/><Relationship Id="rId5" Type="http://schemas.openxmlformats.org/officeDocument/2006/relationships/oleObject" Target="../embeddings/oleObject122.bin"/><Relationship Id="rId4" Type="http://schemas.openxmlformats.org/officeDocument/2006/relationships/image" Target="../media/image175.w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0.vml"/><Relationship Id="rId6" Type="http://schemas.openxmlformats.org/officeDocument/2006/relationships/image" Target="../media/image178.wmf"/><Relationship Id="rId5" Type="http://schemas.openxmlformats.org/officeDocument/2006/relationships/oleObject" Target="../embeddings/oleObject125.bin"/><Relationship Id="rId4" Type="http://schemas.openxmlformats.org/officeDocument/2006/relationships/image" Target="../media/image177.w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1.vml"/><Relationship Id="rId5" Type="http://schemas.openxmlformats.org/officeDocument/2006/relationships/image" Target="../media/image179.wmf"/><Relationship Id="rId4" Type="http://schemas.openxmlformats.org/officeDocument/2006/relationships/oleObject" Target="../embeddings/oleObject126.bin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jpeg"/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1371600"/>
            <a:ext cx="7772400" cy="1565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54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数 字 信 号 处 理</a:t>
            </a:r>
            <a:endParaRPr lang="en-US" altLang="zh-CN" sz="540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75" name="Text Box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362200" y="3733800"/>
            <a:ext cx="4419600" cy="2286000"/>
          </a:xfrm>
          <a:noFill/>
          <a:ln w="9525"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赖 涛  </a:t>
            </a:r>
            <a:r>
              <a:rPr lang="en-US" altLang="zh-CN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ltnudt@163.com  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电话：</a:t>
            </a:r>
            <a:r>
              <a:rPr lang="en-US" altLang="zh-CN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15837128224(</a:t>
            </a:r>
            <a:r>
              <a:rPr lang="en-US" altLang="zh-CN" sz="2400" dirty="0" err="1" smtClean="0">
                <a:solidFill>
                  <a:srgbClr val="002060"/>
                </a:solidFill>
                <a:ea typeface="宋体" panose="02010600030101010101" pitchFamily="2" charset="-122"/>
              </a:rPr>
              <a:t>weixin</a:t>
            </a:r>
            <a:r>
              <a:rPr lang="en-US" altLang="zh-CN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)</a:t>
            </a:r>
            <a:r>
              <a:rPr lang="zh-CN" altLang="en-US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；</a:t>
            </a:r>
            <a:r>
              <a:rPr lang="en-US" altLang="zh-CN" sz="2400" dirty="0" smtClean="0">
                <a:solidFill>
                  <a:srgbClr val="002060"/>
                </a:solidFill>
                <a:ea typeface="宋体" panose="02010600030101010101" pitchFamily="2" charset="-122"/>
              </a:rPr>
              <a:t>QQ:645205308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8106" name="Group 74"/>
          <p:cNvGrpSpPr>
            <a:grpSpLocks/>
          </p:cNvGrpSpPr>
          <p:nvPr/>
        </p:nvGrpSpPr>
        <p:grpSpPr bwMode="auto">
          <a:xfrm>
            <a:off x="1666874" y="3505200"/>
            <a:ext cx="3078162" cy="838200"/>
            <a:chOff x="1124" y="2736"/>
            <a:chExt cx="1939" cy="528"/>
          </a:xfrm>
        </p:grpSpPr>
        <p:sp>
          <p:nvSpPr>
            <p:cNvPr id="428107" name="Text Box 75"/>
            <p:cNvSpPr txBox="1">
              <a:spLocks noChangeArrowheads="1"/>
            </p:cNvSpPr>
            <p:nvPr/>
          </p:nvSpPr>
          <p:spPr bwMode="auto">
            <a:xfrm>
              <a:off x="2442" y="2846"/>
              <a:ext cx="621" cy="29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36000"/>
            <a:lstStyle/>
            <a:p>
              <a:pPr eaLnBrk="1" hangingPunct="1"/>
              <a:endParaRPr kumimoji="1" lang="en-US" altLang="zh-CN" sz="2000" b="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  <a:p>
              <a:endParaRPr kumimoji="1" lang="en-US" altLang="zh-CN" sz="2000" smtClean="0">
                <a:solidFill>
                  <a:srgbClr val="0000CC"/>
                </a:solidFill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428108" name="Line 76"/>
            <p:cNvSpPr>
              <a:spLocks noChangeShapeType="1"/>
            </p:cNvSpPr>
            <p:nvPr/>
          </p:nvSpPr>
          <p:spPr bwMode="auto">
            <a:xfrm>
              <a:off x="1440" y="2832"/>
              <a:ext cx="38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28109" name="Text Box 77"/>
            <p:cNvSpPr txBox="1">
              <a:spLocks noChangeArrowheads="1"/>
            </p:cNvSpPr>
            <p:nvPr/>
          </p:nvSpPr>
          <p:spPr bwMode="auto">
            <a:xfrm>
              <a:off x="1751" y="2983"/>
              <a:ext cx="121" cy="2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CC"/>
                  </a:solidFill>
                  <a:latin typeface="Times New Roman" pitchFamily="18" charset="0"/>
                  <a:ea typeface="华文新魏" pitchFamily="2" charset="-122"/>
                </a:rPr>
                <a:t>a</a:t>
              </a:r>
            </a:p>
            <a:p>
              <a:endParaRPr kumimoji="1" lang="en-US" altLang="zh-CN" sz="2000" b="0" smtClean="0">
                <a:solidFill>
                  <a:srgbClr val="0000CC"/>
                </a:solidFill>
                <a:latin typeface="Times New Roman" pitchFamily="18" charset="0"/>
                <a:ea typeface="华文新魏" pitchFamily="2" charset="-122"/>
              </a:endParaRPr>
            </a:p>
          </p:txBody>
        </p:sp>
        <p:sp>
          <p:nvSpPr>
            <p:cNvPr id="428110" name="Line 78"/>
            <p:cNvSpPr>
              <a:spLocks noChangeShapeType="1"/>
            </p:cNvSpPr>
            <p:nvPr/>
          </p:nvSpPr>
          <p:spPr bwMode="auto">
            <a:xfrm flipV="1">
              <a:off x="1920" y="2928"/>
              <a:ext cx="0" cy="28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28111" name="Text Box 79"/>
            <p:cNvSpPr txBox="1">
              <a:spLocks noChangeArrowheads="1"/>
            </p:cNvSpPr>
            <p:nvPr/>
          </p:nvSpPr>
          <p:spPr bwMode="auto">
            <a:xfrm>
              <a:off x="2448" y="2736"/>
              <a:ext cx="528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CC"/>
                  </a:solidFill>
                  <a:latin typeface="Times New Roman" pitchFamily="18" charset="0"/>
                  <a:ea typeface="华文新魏" pitchFamily="2" charset="-122"/>
                </a:rPr>
                <a:t>a</a:t>
              </a:r>
              <a:r>
                <a:rPr kumimoji="1" lang="en-US" altLang="zh-CN" sz="2000" b="0" smtClean="0">
                  <a:solidFill>
                    <a:srgbClr val="0000CC"/>
                  </a:solidFill>
                  <a:latin typeface="Times New Roman" pitchFamily="18" charset="0"/>
                  <a:ea typeface="华文新魏" pitchFamily="2" charset="-122"/>
                  <a:sym typeface="Symbol" pitchFamily="18" charset="2"/>
                </a:rPr>
                <a:t></a:t>
              </a:r>
              <a:r>
                <a:rPr kumimoji="1" lang="en-US" altLang="zh-CN" sz="2000" b="0" smtClean="0">
                  <a:solidFill>
                    <a:srgbClr val="0000CC"/>
                  </a:solidFill>
                  <a:latin typeface="Times New Roman" pitchFamily="18" charset="0"/>
                  <a:ea typeface="华文新魏" pitchFamily="2" charset="-122"/>
                </a:rPr>
                <a:t>x(n)</a:t>
              </a:r>
              <a:endParaRPr kumimoji="1" lang="en-US" altLang="zh-CN" sz="2000" b="0" smtClean="0">
                <a:solidFill>
                  <a:srgbClr val="0000CC"/>
                </a:solidFill>
                <a:latin typeface="Times New Roman" pitchFamily="18" charset="0"/>
                <a:ea typeface="华文新魏" pitchFamily="2" charset="-122"/>
                <a:sym typeface="Symbol" pitchFamily="18" charset="2"/>
              </a:endParaRPr>
            </a:p>
          </p:txBody>
        </p:sp>
        <p:sp>
          <p:nvSpPr>
            <p:cNvPr id="428112" name="Line 80"/>
            <p:cNvSpPr>
              <a:spLocks noChangeShapeType="1"/>
            </p:cNvSpPr>
            <p:nvPr/>
          </p:nvSpPr>
          <p:spPr bwMode="auto">
            <a:xfrm>
              <a:off x="2016" y="2832"/>
              <a:ext cx="3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28113" name="AutoShape 81"/>
            <p:cNvSpPr>
              <a:spLocks noChangeArrowheads="1"/>
            </p:cNvSpPr>
            <p:nvPr/>
          </p:nvSpPr>
          <p:spPr bwMode="auto">
            <a:xfrm>
              <a:off x="1824" y="2736"/>
              <a:ext cx="207" cy="192"/>
            </a:xfrm>
            <a:prstGeom prst="flowChartSummingJunction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28114" name="Text Box 82"/>
            <p:cNvSpPr txBox="1">
              <a:spLocks noChangeArrowheads="1"/>
            </p:cNvSpPr>
            <p:nvPr/>
          </p:nvSpPr>
          <p:spPr bwMode="auto">
            <a:xfrm>
              <a:off x="1124" y="2736"/>
              <a:ext cx="364" cy="281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CC"/>
                  </a:solidFill>
                  <a:latin typeface="Times New Roman" pitchFamily="18" charset="0"/>
                  <a:ea typeface="华文新魏" pitchFamily="2" charset="-122"/>
                </a:rPr>
                <a:t>x(n)</a:t>
              </a:r>
            </a:p>
          </p:txBody>
        </p:sp>
      </p:grpSp>
      <p:grpSp>
        <p:nvGrpSpPr>
          <p:cNvPr id="428130" name="Group 98"/>
          <p:cNvGrpSpPr>
            <a:grpSpLocks/>
          </p:cNvGrpSpPr>
          <p:nvPr/>
        </p:nvGrpSpPr>
        <p:grpSpPr bwMode="auto">
          <a:xfrm>
            <a:off x="376237" y="1066801"/>
            <a:ext cx="8462963" cy="2944813"/>
            <a:chOff x="271" y="593"/>
            <a:chExt cx="5331" cy="1855"/>
          </a:xfrm>
        </p:grpSpPr>
        <p:sp>
          <p:nvSpPr>
            <p:cNvPr id="428079" name="Rectangle 47"/>
            <p:cNvSpPr>
              <a:spLocks noChangeArrowheads="1"/>
            </p:cNvSpPr>
            <p:nvPr/>
          </p:nvSpPr>
          <p:spPr bwMode="auto">
            <a:xfrm>
              <a:off x="1017" y="593"/>
              <a:ext cx="108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zh-CN" altLang="en-US" sz="2000" b="0" dirty="0" smtClean="0">
                  <a:solidFill>
                    <a:srgbClr val="990000"/>
                  </a:solidFill>
                  <a:latin typeface="方正粗黑宋简体" pitchFamily="2" charset="-122"/>
                  <a:ea typeface="方正粗黑宋简体" pitchFamily="2" charset="-122"/>
                </a:rPr>
                <a:t>方框图表示法</a:t>
              </a:r>
            </a:p>
          </p:txBody>
        </p:sp>
        <p:sp>
          <p:nvSpPr>
            <p:cNvPr id="428080" name="Rectangle 48"/>
            <p:cNvSpPr>
              <a:spLocks noChangeArrowheads="1"/>
            </p:cNvSpPr>
            <p:nvPr/>
          </p:nvSpPr>
          <p:spPr bwMode="auto">
            <a:xfrm>
              <a:off x="3346" y="593"/>
              <a:ext cx="2256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/>
              <a:r>
                <a:rPr kumimoji="1" lang="zh-CN" altLang="en-US" sz="2000" b="0" dirty="0" smtClean="0">
                  <a:solidFill>
                    <a:srgbClr val="990000"/>
                  </a:solidFill>
                  <a:latin typeface="方正粗黑宋简体" pitchFamily="2" charset="-122"/>
                  <a:ea typeface="方正粗黑宋简体" pitchFamily="2" charset="-122"/>
                </a:rPr>
                <a:t>流图表示法</a:t>
              </a:r>
            </a:p>
          </p:txBody>
        </p:sp>
        <p:grpSp>
          <p:nvGrpSpPr>
            <p:cNvPr id="428082" name="Group 50"/>
            <p:cNvGrpSpPr>
              <a:grpSpLocks/>
            </p:cNvGrpSpPr>
            <p:nvPr/>
          </p:nvGrpSpPr>
          <p:grpSpPr bwMode="auto">
            <a:xfrm>
              <a:off x="1094" y="1111"/>
              <a:ext cx="1920" cy="336"/>
              <a:chOff x="144" y="1248"/>
              <a:chExt cx="1920" cy="336"/>
            </a:xfrm>
          </p:grpSpPr>
          <p:sp>
            <p:nvSpPr>
              <p:cNvPr id="428083" name="Text Box 51"/>
              <p:cNvSpPr txBox="1">
                <a:spLocks noChangeArrowheads="1"/>
              </p:cNvSpPr>
              <p:nvPr/>
            </p:nvSpPr>
            <p:spPr bwMode="auto">
              <a:xfrm>
                <a:off x="144" y="1296"/>
                <a:ext cx="364" cy="2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x(n)</a:t>
                </a:r>
              </a:p>
            </p:txBody>
          </p:sp>
          <p:sp>
            <p:nvSpPr>
              <p:cNvPr id="428084" name="Text Box 52"/>
              <p:cNvSpPr txBox="1">
                <a:spLocks noChangeArrowheads="1"/>
              </p:cNvSpPr>
              <p:nvPr/>
            </p:nvSpPr>
            <p:spPr bwMode="auto">
              <a:xfrm>
                <a:off x="816" y="1248"/>
                <a:ext cx="327" cy="336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0" tIns="36000" rIns="0" bIns="0"/>
              <a:lstStyle/>
              <a:p>
                <a:pPr eaLnBrk="1" hangingPunct="1"/>
                <a:r>
                  <a:rPr kumimoji="1" lang="en-US" altLang="zh-CN" sz="20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 z </a:t>
                </a:r>
                <a:r>
                  <a:rPr kumimoji="1" lang="en-US" altLang="zh-CN" sz="2000" b="0" baseline="3000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  <a:sym typeface="Symbol" pitchFamily="18" charset="2"/>
                  </a:rPr>
                  <a:t>-</a:t>
                </a:r>
                <a:r>
                  <a:rPr kumimoji="1" lang="en-US" altLang="zh-CN" sz="2000" b="0" baseline="3000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1</a:t>
                </a:r>
                <a:endParaRPr kumimoji="1" lang="en-US" altLang="zh-CN" sz="2000" b="0" baseline="3000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  <a:sym typeface="Symbol" pitchFamily="18" charset="2"/>
                </a:endParaRPr>
              </a:p>
            </p:txBody>
          </p:sp>
          <p:sp>
            <p:nvSpPr>
              <p:cNvPr id="428085" name="Line 53"/>
              <p:cNvSpPr>
                <a:spLocks noChangeShapeType="1"/>
              </p:cNvSpPr>
              <p:nvPr/>
            </p:nvSpPr>
            <p:spPr bwMode="auto">
              <a:xfrm>
                <a:off x="480" y="1392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086" name="Line 54"/>
              <p:cNvSpPr>
                <a:spLocks noChangeShapeType="1"/>
              </p:cNvSpPr>
              <p:nvPr/>
            </p:nvSpPr>
            <p:spPr bwMode="auto">
              <a:xfrm>
                <a:off x="1152" y="1392"/>
                <a:ext cx="364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087" name="Text Box 55"/>
              <p:cNvSpPr txBox="1">
                <a:spLocks noChangeArrowheads="1"/>
              </p:cNvSpPr>
              <p:nvPr/>
            </p:nvSpPr>
            <p:spPr bwMode="auto">
              <a:xfrm>
                <a:off x="1584" y="1296"/>
                <a:ext cx="480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x(n-1)</a:t>
                </a:r>
              </a:p>
            </p:txBody>
          </p:sp>
        </p:grpSp>
        <p:sp>
          <p:nvSpPr>
            <p:cNvPr id="428089" name="Rectangle 57"/>
            <p:cNvSpPr>
              <a:spLocks noChangeArrowheads="1"/>
            </p:cNvSpPr>
            <p:nvPr/>
          </p:nvSpPr>
          <p:spPr bwMode="auto">
            <a:xfrm>
              <a:off x="271" y="1111"/>
              <a:ext cx="7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zh-CN" altLang="en-US" sz="2000" b="0" dirty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延时单元</a:t>
              </a:r>
            </a:p>
          </p:txBody>
        </p:sp>
        <p:grpSp>
          <p:nvGrpSpPr>
            <p:cNvPr id="428091" name="Group 59"/>
            <p:cNvGrpSpPr>
              <a:grpSpLocks/>
            </p:cNvGrpSpPr>
            <p:nvPr/>
          </p:nvGrpSpPr>
          <p:grpSpPr bwMode="auto">
            <a:xfrm>
              <a:off x="3392" y="1015"/>
              <a:ext cx="2166" cy="409"/>
              <a:chOff x="3402" y="1175"/>
              <a:chExt cx="2166" cy="409"/>
            </a:xfrm>
          </p:grpSpPr>
          <p:sp>
            <p:nvSpPr>
              <p:cNvPr id="428092" name="Text Box 60"/>
              <p:cNvSpPr txBox="1">
                <a:spLocks noChangeArrowheads="1"/>
              </p:cNvSpPr>
              <p:nvPr/>
            </p:nvSpPr>
            <p:spPr bwMode="auto">
              <a:xfrm>
                <a:off x="3402" y="1296"/>
                <a:ext cx="342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x(n)</a:t>
                </a:r>
              </a:p>
              <a:p>
                <a:endParaRPr kumimoji="1" lang="en-US" altLang="zh-CN" sz="20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093" name="Text Box 61"/>
              <p:cNvSpPr txBox="1">
                <a:spLocks noChangeArrowheads="1"/>
              </p:cNvSpPr>
              <p:nvPr/>
            </p:nvSpPr>
            <p:spPr bwMode="auto">
              <a:xfrm>
                <a:off x="4224" y="1175"/>
                <a:ext cx="332" cy="265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20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Z</a:t>
                </a:r>
                <a:r>
                  <a:rPr kumimoji="1" lang="en-US" altLang="zh-CN" sz="2000" b="0" baseline="3000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  <a:sym typeface="Symbol" pitchFamily="18" charset="2"/>
                  </a:rPr>
                  <a:t></a:t>
                </a:r>
                <a:r>
                  <a:rPr kumimoji="1" lang="en-US" altLang="zh-CN" sz="2000" b="0" baseline="3000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1</a:t>
                </a:r>
                <a:endParaRPr kumimoji="1" lang="en-US" altLang="zh-CN" sz="20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  <a:sym typeface="Symbol" pitchFamily="18" charset="2"/>
                </a:endParaRPr>
              </a:p>
              <a:p>
                <a:endParaRPr kumimoji="1" lang="en-US" altLang="zh-CN" sz="2000" b="0" baseline="3000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  <a:sym typeface="Symbol" pitchFamily="18" charset="2"/>
                </a:endParaRPr>
              </a:p>
            </p:txBody>
          </p:sp>
          <p:sp>
            <p:nvSpPr>
              <p:cNvPr id="428094" name="Text Box 62"/>
              <p:cNvSpPr txBox="1">
                <a:spLocks noChangeArrowheads="1"/>
              </p:cNvSpPr>
              <p:nvPr/>
            </p:nvSpPr>
            <p:spPr bwMode="auto">
              <a:xfrm>
                <a:off x="5041" y="1296"/>
                <a:ext cx="527" cy="288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x(n-1)</a:t>
                </a:r>
              </a:p>
              <a:p>
                <a:endParaRPr kumimoji="1" lang="en-US" altLang="zh-CN" sz="20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095" name="Line 63"/>
              <p:cNvSpPr>
                <a:spLocks noChangeShapeType="1"/>
              </p:cNvSpPr>
              <p:nvPr/>
            </p:nvSpPr>
            <p:spPr bwMode="auto">
              <a:xfrm flipV="1">
                <a:off x="3792" y="1432"/>
                <a:ext cx="622" cy="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096" name="Line 64"/>
              <p:cNvSpPr>
                <a:spLocks noChangeShapeType="1"/>
              </p:cNvSpPr>
              <p:nvPr/>
            </p:nvSpPr>
            <p:spPr bwMode="auto">
              <a:xfrm>
                <a:off x="4368" y="1440"/>
                <a:ext cx="570" cy="1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</p:grpSp>
        <p:sp>
          <p:nvSpPr>
            <p:cNvPr id="428097" name="Rectangle 65"/>
            <p:cNvSpPr>
              <a:spLocks noChangeArrowheads="1"/>
            </p:cNvSpPr>
            <p:nvPr/>
          </p:nvSpPr>
          <p:spPr bwMode="auto">
            <a:xfrm>
              <a:off x="271" y="1543"/>
              <a:ext cx="7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zh-CN" altLang="en-US" sz="2000" b="0" dirty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加法单元</a:t>
              </a:r>
            </a:p>
          </p:txBody>
        </p:sp>
        <p:sp>
          <p:nvSpPr>
            <p:cNvPr id="428098" name="Text Box 66"/>
            <p:cNvSpPr txBox="1">
              <a:spLocks noChangeArrowheads="1"/>
            </p:cNvSpPr>
            <p:nvPr/>
          </p:nvSpPr>
          <p:spPr bwMode="auto">
            <a:xfrm>
              <a:off x="1094" y="1591"/>
              <a:ext cx="364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x</a:t>
              </a:r>
              <a:r>
                <a:rPr kumimoji="1" lang="en-US" altLang="zh-CN" sz="1800" b="0" baseline="-3000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1</a:t>
              </a:r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(n)</a:t>
              </a:r>
            </a:p>
          </p:txBody>
        </p:sp>
        <p:sp>
          <p:nvSpPr>
            <p:cNvPr id="428099" name="Text Box 67"/>
            <p:cNvSpPr txBox="1">
              <a:spLocks noChangeArrowheads="1"/>
            </p:cNvSpPr>
            <p:nvPr/>
          </p:nvSpPr>
          <p:spPr bwMode="auto">
            <a:xfrm>
              <a:off x="3350" y="1582"/>
              <a:ext cx="43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x</a:t>
              </a:r>
              <a:r>
                <a:rPr kumimoji="1" lang="en-US" altLang="zh-CN" sz="1800" b="0" baseline="-3000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1</a:t>
              </a:r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(n)</a:t>
              </a:r>
            </a:p>
            <a:p>
              <a:endParaRPr kumimoji="1" lang="en-US" altLang="zh-CN" sz="1800" b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  <p:sp>
          <p:nvSpPr>
            <p:cNvPr id="428100" name="Line 68"/>
            <p:cNvSpPr>
              <a:spLocks noChangeShapeType="1"/>
            </p:cNvSpPr>
            <p:nvPr/>
          </p:nvSpPr>
          <p:spPr bwMode="auto">
            <a:xfrm>
              <a:off x="3878" y="1678"/>
              <a:ext cx="34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600" b="0" smtClean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  <p:sp>
          <p:nvSpPr>
            <p:cNvPr id="428101" name="Line 69"/>
            <p:cNvSpPr>
              <a:spLocks noChangeShapeType="1"/>
            </p:cNvSpPr>
            <p:nvPr/>
          </p:nvSpPr>
          <p:spPr bwMode="auto">
            <a:xfrm>
              <a:off x="4214" y="1678"/>
              <a:ext cx="62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600" b="0" smtClean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  <p:sp>
          <p:nvSpPr>
            <p:cNvPr id="428102" name="Line 70"/>
            <p:cNvSpPr>
              <a:spLocks noChangeShapeType="1"/>
            </p:cNvSpPr>
            <p:nvPr/>
          </p:nvSpPr>
          <p:spPr bwMode="auto">
            <a:xfrm flipH="1">
              <a:off x="4406" y="1655"/>
              <a:ext cx="18" cy="23"/>
            </a:xfrm>
            <a:prstGeom prst="line">
              <a:avLst/>
            </a:prstGeom>
            <a:noFill/>
            <a:ln w="38100">
              <a:solidFill>
                <a:schemeClr val="tx2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600" b="0" smtClean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  <p:sp>
          <p:nvSpPr>
            <p:cNvPr id="428103" name="Text Box 71"/>
            <p:cNvSpPr txBox="1">
              <a:spLocks noChangeArrowheads="1"/>
            </p:cNvSpPr>
            <p:nvPr/>
          </p:nvSpPr>
          <p:spPr bwMode="auto">
            <a:xfrm>
              <a:off x="4454" y="1831"/>
              <a:ext cx="432" cy="240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x</a:t>
              </a:r>
              <a:r>
                <a:rPr kumimoji="1" lang="en-US" altLang="zh-CN" sz="1800" b="0" baseline="-3000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2</a:t>
              </a:r>
              <a:r>
                <a: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(n)</a:t>
              </a:r>
            </a:p>
          </p:txBody>
        </p:sp>
        <p:sp>
          <p:nvSpPr>
            <p:cNvPr id="428104" name="Line 72"/>
            <p:cNvSpPr>
              <a:spLocks noChangeShapeType="1"/>
            </p:cNvSpPr>
            <p:nvPr/>
          </p:nvSpPr>
          <p:spPr bwMode="auto">
            <a:xfrm flipV="1">
              <a:off x="4406" y="1687"/>
              <a:ext cx="0" cy="26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600" b="0" smtClean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  <p:sp>
          <p:nvSpPr>
            <p:cNvPr id="428105" name="Rectangle 73"/>
            <p:cNvSpPr>
              <a:spLocks noChangeArrowheads="1"/>
            </p:cNvSpPr>
            <p:nvPr/>
          </p:nvSpPr>
          <p:spPr bwMode="auto">
            <a:xfrm>
              <a:off x="291" y="2071"/>
              <a:ext cx="76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 eaLnBrk="1" hangingPunct="1"/>
              <a:r>
                <a:rPr kumimoji="1" lang="zh-CN" altLang="en-US" sz="2000" b="0" dirty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rPr>
                <a:t>乘法单元</a:t>
              </a:r>
            </a:p>
          </p:txBody>
        </p:sp>
        <p:grpSp>
          <p:nvGrpSpPr>
            <p:cNvPr id="428115" name="Group 83"/>
            <p:cNvGrpSpPr>
              <a:grpSpLocks/>
            </p:cNvGrpSpPr>
            <p:nvPr/>
          </p:nvGrpSpPr>
          <p:grpSpPr bwMode="auto">
            <a:xfrm>
              <a:off x="3542" y="2023"/>
              <a:ext cx="2045" cy="425"/>
              <a:chOff x="3312" y="2743"/>
              <a:chExt cx="2045" cy="425"/>
            </a:xfrm>
          </p:grpSpPr>
          <p:sp>
            <p:nvSpPr>
              <p:cNvPr id="428116" name="Text Box 84"/>
              <p:cNvSpPr txBox="1">
                <a:spLocks noChangeArrowheads="1"/>
              </p:cNvSpPr>
              <p:nvPr/>
            </p:nvSpPr>
            <p:spPr bwMode="auto">
              <a:xfrm>
                <a:off x="4176" y="2743"/>
                <a:ext cx="144" cy="2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a</a:t>
                </a:r>
              </a:p>
            </p:txBody>
          </p:sp>
          <p:sp>
            <p:nvSpPr>
              <p:cNvPr id="428117" name="Line 85"/>
              <p:cNvSpPr>
                <a:spLocks noChangeShapeType="1"/>
              </p:cNvSpPr>
              <p:nvPr/>
            </p:nvSpPr>
            <p:spPr bwMode="auto">
              <a:xfrm>
                <a:off x="3744" y="2983"/>
                <a:ext cx="480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18" name="Line 86"/>
              <p:cNvSpPr>
                <a:spLocks noChangeShapeType="1"/>
              </p:cNvSpPr>
              <p:nvPr/>
            </p:nvSpPr>
            <p:spPr bwMode="auto">
              <a:xfrm>
                <a:off x="4128" y="2983"/>
                <a:ext cx="540" cy="3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19" name="Text Box 87"/>
              <p:cNvSpPr txBox="1">
                <a:spLocks noChangeArrowheads="1"/>
              </p:cNvSpPr>
              <p:nvPr/>
            </p:nvSpPr>
            <p:spPr bwMode="auto">
              <a:xfrm>
                <a:off x="3312" y="2887"/>
                <a:ext cx="342" cy="281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x(n)</a:t>
                </a:r>
              </a:p>
              <a:p>
                <a:endParaRPr kumimoji="1" lang="en-US" altLang="zh-CN" sz="1800" b="0" smtClean="0">
                  <a:solidFill>
                    <a:srgbClr val="0000CC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20" name="Rectangle 88"/>
              <p:cNvSpPr>
                <a:spLocks noChangeArrowheads="1"/>
              </p:cNvSpPr>
              <p:nvPr/>
            </p:nvSpPr>
            <p:spPr bwMode="auto">
              <a:xfrm>
                <a:off x="4800" y="2890"/>
                <a:ext cx="557" cy="2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a</a:t>
                </a:r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  <a:sym typeface="Symbol" pitchFamily="18" charset="2"/>
                  </a:rPr>
                  <a:t></a:t>
                </a:r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x(n)</a:t>
                </a:r>
              </a:p>
            </p:txBody>
          </p:sp>
        </p:grpSp>
        <p:grpSp>
          <p:nvGrpSpPr>
            <p:cNvPr id="428121" name="Group 89"/>
            <p:cNvGrpSpPr>
              <a:grpSpLocks/>
            </p:cNvGrpSpPr>
            <p:nvPr/>
          </p:nvGrpSpPr>
          <p:grpSpPr bwMode="auto">
            <a:xfrm>
              <a:off x="1478" y="1577"/>
              <a:ext cx="1698" cy="542"/>
              <a:chOff x="1488" y="1858"/>
              <a:chExt cx="1698" cy="542"/>
            </a:xfrm>
          </p:grpSpPr>
          <p:sp>
            <p:nvSpPr>
              <p:cNvPr id="428122" name="AutoShape 90"/>
              <p:cNvSpPr>
                <a:spLocks noChangeArrowheads="1"/>
              </p:cNvSpPr>
              <p:nvPr/>
            </p:nvSpPr>
            <p:spPr bwMode="auto">
              <a:xfrm>
                <a:off x="1824" y="1920"/>
                <a:ext cx="207" cy="202"/>
              </a:xfrm>
              <a:prstGeom prst="flowChartOr">
                <a:avLst/>
              </a:prstGeom>
              <a:solidFill>
                <a:schemeClr val="bg1"/>
              </a:solidFill>
              <a:ln w="2857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23" name="Text Box 91"/>
              <p:cNvSpPr txBox="1">
                <a:spLocks noChangeArrowheads="1"/>
              </p:cNvSpPr>
              <p:nvPr/>
            </p:nvSpPr>
            <p:spPr bwMode="auto">
              <a:xfrm>
                <a:off x="1988" y="2160"/>
                <a:ext cx="36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</a:t>
                </a:r>
                <a:r>
                  <a:rPr kumimoji="1" lang="en-US" altLang="zh-CN" sz="1800" b="0" baseline="-3000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2</a:t>
                </a:r>
                <a:r>
                  <a:rPr kumimoji="1" lang="en-US" altLang="zh-CN" sz="1800" b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(n)</a:t>
                </a:r>
              </a:p>
            </p:txBody>
          </p:sp>
          <p:sp>
            <p:nvSpPr>
              <p:cNvPr id="428124" name="Line 92"/>
              <p:cNvSpPr>
                <a:spLocks noChangeShapeType="1"/>
              </p:cNvSpPr>
              <p:nvPr/>
            </p:nvSpPr>
            <p:spPr bwMode="auto">
              <a:xfrm flipV="1">
                <a:off x="1920" y="2112"/>
                <a:ext cx="0" cy="24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25" name="Text Box 93"/>
              <p:cNvSpPr txBox="1">
                <a:spLocks noChangeArrowheads="1"/>
              </p:cNvSpPr>
              <p:nvPr/>
            </p:nvSpPr>
            <p:spPr bwMode="auto">
              <a:xfrm>
                <a:off x="2322" y="1858"/>
                <a:ext cx="864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eaLnBrk="1" hangingPunct="1"/>
                <a:r>
                  <a:rPr kumimoji="1" lang="en-US" altLang="zh-CN" sz="1800" b="0" dirty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x</a:t>
                </a:r>
                <a:r>
                  <a:rPr kumimoji="1" lang="en-US" altLang="zh-CN" sz="1800" b="0" baseline="-30000" dirty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1</a:t>
                </a:r>
                <a:r>
                  <a:rPr kumimoji="1" lang="en-US" altLang="zh-CN" sz="1800" b="0" dirty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(n)+x</a:t>
                </a:r>
                <a:r>
                  <a:rPr kumimoji="1" lang="en-US" altLang="zh-CN" sz="1800" b="0" baseline="-30000" dirty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2</a:t>
                </a:r>
                <a:r>
                  <a:rPr kumimoji="1" lang="en-US" altLang="zh-CN" sz="1800" b="0" dirty="0" smtClean="0">
                    <a:solidFill>
                      <a:srgbClr val="0000CC"/>
                    </a:solidFill>
                    <a:latin typeface="方正粗黑宋简体" pitchFamily="2" charset="-122"/>
                    <a:ea typeface="方正粗黑宋简体" pitchFamily="2" charset="-122"/>
                  </a:rPr>
                  <a:t>(n)</a:t>
                </a:r>
              </a:p>
            </p:txBody>
          </p:sp>
          <p:sp>
            <p:nvSpPr>
              <p:cNvPr id="428126" name="Line 94"/>
              <p:cNvSpPr>
                <a:spLocks noChangeShapeType="1"/>
              </p:cNvSpPr>
              <p:nvPr/>
            </p:nvSpPr>
            <p:spPr bwMode="auto">
              <a:xfrm>
                <a:off x="2016" y="2016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  <p:sp>
            <p:nvSpPr>
              <p:cNvPr id="428127" name="Line 95"/>
              <p:cNvSpPr>
                <a:spLocks noChangeShapeType="1"/>
              </p:cNvSpPr>
              <p:nvPr/>
            </p:nvSpPr>
            <p:spPr bwMode="auto">
              <a:xfrm>
                <a:off x="1488" y="2016"/>
                <a:ext cx="336" cy="0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eaLnBrk="1" hangingPunct="1"/>
                <a:endParaRPr lang="zh-CN" altLang="en-US" sz="1600" b="0" smtClean="0">
                  <a:solidFill>
                    <a:srgbClr val="000000"/>
                  </a:solidFill>
                  <a:latin typeface="方正粗黑宋简体" pitchFamily="2" charset="-122"/>
                  <a:ea typeface="方正粗黑宋简体" pitchFamily="2" charset="-122"/>
                </a:endParaRPr>
              </a:p>
            </p:txBody>
          </p:sp>
        </p:grpSp>
        <p:sp>
          <p:nvSpPr>
            <p:cNvPr id="428128" name="Line 96"/>
            <p:cNvSpPr>
              <a:spLocks noChangeShapeType="1"/>
            </p:cNvSpPr>
            <p:nvPr/>
          </p:nvSpPr>
          <p:spPr bwMode="auto">
            <a:xfrm>
              <a:off x="4400" y="1687"/>
              <a:ext cx="34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600" b="0" smtClean="0">
                <a:solidFill>
                  <a:srgbClr val="000000"/>
                </a:solidFill>
                <a:latin typeface="方正粗黑宋简体" pitchFamily="2" charset="-122"/>
                <a:ea typeface="方正粗黑宋简体" pitchFamily="2" charset="-122"/>
              </a:endParaRPr>
            </a:p>
          </p:txBody>
        </p:sp>
      </p:grpSp>
      <p:sp>
        <p:nvSpPr>
          <p:cNvPr id="428129" name="AutoShape 97"/>
          <p:cNvSpPr>
            <a:spLocks noChangeArrowheads="1"/>
          </p:cNvSpPr>
          <p:nvPr/>
        </p:nvSpPr>
        <p:spPr bwMode="auto">
          <a:xfrm>
            <a:off x="146050" y="4373562"/>
            <a:ext cx="8712200" cy="2103437"/>
          </a:xfrm>
          <a:prstGeom prst="wedgeRectCallout">
            <a:avLst>
              <a:gd name="adj1" fmla="val 32199"/>
              <a:gd name="adj2" fmla="val -30708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  <a:effectLst/>
          <a:extLst/>
        </p:spPr>
        <p:txBody>
          <a:bodyPr/>
          <a:lstStyle/>
          <a:p>
            <a:pPr eaLnBrk="1" hangingPunct="1">
              <a:lnSpc>
                <a:spcPct val="135000"/>
              </a:lnSpc>
            </a:pP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</a:rPr>
              <a:t>Z</a:t>
            </a:r>
            <a:r>
              <a:rPr kumimoji="1" lang="en-US" altLang="zh-CN" sz="2000" b="0" baseline="3000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</a:t>
            </a:r>
            <a:r>
              <a:rPr kumimoji="1" lang="en-US" altLang="zh-CN" sz="2000" b="0" baseline="30000" dirty="0" smtClean="0">
                <a:solidFill>
                  <a:srgbClr val="7030A0"/>
                </a:solidFill>
                <a:latin typeface="黑体" pitchFamily="49" charset="-122"/>
              </a:rPr>
              <a:t>1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</a:rPr>
              <a:t>和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</a:rPr>
              <a:t>a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</a:rPr>
              <a:t>为支路增益，箭头表示信号流动方向；</a:t>
            </a:r>
            <a:endParaRPr kumimoji="1" lang="en-US" altLang="zh-CN" sz="2000" b="0" dirty="0" smtClean="0">
              <a:solidFill>
                <a:srgbClr val="7030A0"/>
              </a:solidFill>
              <a:latin typeface="黑体" pitchFamily="49" charset="-122"/>
            </a:endParaRP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</a:rPr>
              <a:t>两个变量相加，用一圆点表示</a:t>
            </a:r>
            <a:r>
              <a:rPr kumimoji="1" lang="zh-CN" altLang="en-US" sz="2000" b="0" dirty="0">
                <a:solidFill>
                  <a:srgbClr val="7030A0"/>
                </a:solidFill>
                <a:latin typeface="黑体" pitchFamily="49" charset="-122"/>
              </a:rPr>
              <a:t>；</a:t>
            </a:r>
            <a:endParaRPr kumimoji="1" lang="en-US" altLang="zh-CN" sz="2000" b="0" dirty="0" smtClean="0">
              <a:solidFill>
                <a:srgbClr val="7030A0"/>
              </a:solidFill>
              <a:latin typeface="黑体" pitchFamily="49" charset="-122"/>
            </a:endParaRP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</a:rPr>
              <a:t>信号流图的的圆点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</a:rPr>
              <a:t>(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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</a:rPr>
              <a:t>)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表示节点，有输入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(x(n))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、输出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(y(n))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、中间节点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(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汇节点，源节点</a:t>
            </a:r>
            <a:r>
              <a:rPr kumimoji="1" lang="en-US" altLang="zh-CN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)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；每个节点处的信号称为节点变量，节点间连线称为支路</a:t>
            </a:r>
            <a:r>
              <a:rPr kumimoji="1" lang="zh-CN" altLang="en-US" sz="2000" b="0" dirty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；</a:t>
            </a:r>
            <a:endParaRPr kumimoji="1" lang="en-US" altLang="zh-CN" sz="2000" b="0" dirty="0" smtClean="0">
              <a:solidFill>
                <a:srgbClr val="7030A0"/>
              </a:solidFill>
              <a:latin typeface="黑体" pitchFamily="49" charset="-122"/>
              <a:sym typeface="Symbol" pitchFamily="18" charset="2"/>
            </a:endParaRPr>
          </a:p>
          <a:p>
            <a:pPr eaLnBrk="1" hangingPunct="1">
              <a:lnSpc>
                <a:spcPct val="135000"/>
              </a:lnSpc>
            </a:pPr>
            <a:r>
              <a:rPr kumimoji="1" lang="zh-CN" altLang="en-US" sz="2000" b="0" dirty="0" smtClean="0">
                <a:solidFill>
                  <a:srgbClr val="7030A0"/>
                </a:solidFill>
                <a:latin typeface="黑体" pitchFamily="49" charset="-122"/>
                <a:sym typeface="Symbol" pitchFamily="18" charset="2"/>
              </a:rPr>
              <a:t>所以信号流图由连接节点的一些有方向性的支路构成。</a:t>
            </a:r>
            <a:r>
              <a:rPr kumimoji="1" lang="zh-CN" altLang="en-US" sz="2000" b="0" dirty="0" smtClean="0">
                <a:solidFill>
                  <a:srgbClr val="7030A0"/>
                </a:solidFill>
                <a:latin typeface="华文新魏" pitchFamily="2" charset="-122"/>
                <a:ea typeface="华文新魏" pitchFamily="2" charset="-122"/>
                <a:sym typeface="Symbol" pitchFamily="18" charset="2"/>
              </a:rPr>
              <a:t> </a:t>
            </a:r>
            <a:endParaRPr kumimoji="1" lang="zh-CN" altLang="en-US" sz="2000" b="0" i="1" dirty="0" smtClean="0">
              <a:solidFill>
                <a:srgbClr val="7030A0"/>
              </a:solidFill>
              <a:latin typeface="华文新魏" pitchFamily="2" charset="-122"/>
              <a:ea typeface="华文新魏" pitchFamily="2" charset="-122"/>
            </a:endParaRPr>
          </a:p>
        </p:txBody>
      </p:sp>
      <p:sp>
        <p:nvSpPr>
          <p:cNvPr id="52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sp>
        <p:nvSpPr>
          <p:cNvPr id="53" name="Text Box 93"/>
          <p:cNvSpPr txBox="1">
            <a:spLocks noChangeArrowheads="1"/>
          </p:cNvSpPr>
          <p:nvPr/>
        </p:nvSpPr>
        <p:spPr bwMode="auto">
          <a:xfrm>
            <a:off x="7721600" y="2697163"/>
            <a:ext cx="13716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lIns="0" tIns="0" rIns="0" bIns="0"/>
          <a:lstStyle/>
          <a:p>
            <a:pPr eaLnBrk="1" hangingPunct="1"/>
            <a:r>
              <a:rPr kumimoji="1" lang="en-US" altLang="zh-CN" sz="1800" b="0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x</a:t>
            </a:r>
            <a:r>
              <a:rPr kumimoji="1" lang="en-US" altLang="zh-CN" sz="1800" b="0" baseline="-30000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1</a:t>
            </a:r>
            <a:r>
              <a:rPr kumimoji="1" lang="en-US" altLang="zh-CN" sz="1800" b="0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(n)+x</a:t>
            </a:r>
            <a:r>
              <a:rPr kumimoji="1" lang="en-US" altLang="zh-CN" sz="1800" b="0" baseline="-30000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2</a:t>
            </a:r>
            <a:r>
              <a:rPr kumimoji="1" lang="en-US" altLang="zh-CN" sz="1800" b="0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(n)</a:t>
            </a:r>
          </a:p>
        </p:txBody>
      </p:sp>
    </p:spTree>
    <p:extLst>
      <p:ext uri="{BB962C8B-B14F-4D97-AF65-F5344CB8AC3E}">
        <p14:creationId xmlns:p14="http://schemas.microsoft.com/office/powerpoint/2010/main" val="1103717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0" name="Group 12"/>
          <p:cNvGrpSpPr>
            <a:grpSpLocks/>
          </p:cNvGrpSpPr>
          <p:nvPr/>
        </p:nvGrpSpPr>
        <p:grpSpPr bwMode="auto">
          <a:xfrm>
            <a:off x="734286" y="1295400"/>
            <a:ext cx="5761038" cy="4773613"/>
            <a:chOff x="567" y="346"/>
            <a:chExt cx="3629" cy="3007"/>
          </a:xfrm>
        </p:grpSpPr>
        <p:sp>
          <p:nvSpPr>
            <p:cNvPr id="1031" name="Rectangle 2"/>
            <p:cNvSpPr>
              <a:spLocks noChangeArrowheads="1"/>
            </p:cNvSpPr>
            <p:nvPr/>
          </p:nvSpPr>
          <p:spPr bwMode="auto">
            <a:xfrm>
              <a:off x="567" y="1933"/>
              <a:ext cx="215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r>
                <a:rPr lang="zh-CN" altLang="en-US"/>
                <a:t>将上式进行</a:t>
              </a:r>
              <a:r>
                <a:rPr lang="en-US" altLang="zh-CN"/>
                <a:t>Z</a:t>
              </a:r>
              <a:r>
                <a:rPr lang="zh-CN" altLang="en-US"/>
                <a:t>变换，得到</a:t>
              </a:r>
            </a:p>
          </p:txBody>
        </p:sp>
        <p:sp>
          <p:nvSpPr>
            <p:cNvPr id="1032" name="Rectangle 3"/>
            <p:cNvSpPr>
              <a:spLocks noChangeArrowheads="1"/>
            </p:cNvSpPr>
            <p:nvPr/>
          </p:nvSpPr>
          <p:spPr bwMode="auto">
            <a:xfrm>
              <a:off x="567" y="346"/>
              <a:ext cx="2455" cy="3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dirty="0"/>
                <a:t>按照</a:t>
              </a:r>
              <a:r>
                <a:rPr lang="zh-CN" altLang="en-US" dirty="0" smtClean="0"/>
                <a:t>图写出</a:t>
              </a:r>
              <a:r>
                <a:rPr lang="zh-CN" altLang="en-US" dirty="0"/>
                <a:t>差分方程如下：</a:t>
              </a:r>
            </a:p>
          </p:txBody>
        </p:sp>
        <p:graphicFrame>
          <p:nvGraphicFramePr>
            <p:cNvPr id="1026" name="Object 4"/>
            <p:cNvGraphicFramePr>
              <a:graphicFrameLocks noChangeAspect="1"/>
            </p:cNvGraphicFramePr>
            <p:nvPr/>
          </p:nvGraphicFramePr>
          <p:xfrm>
            <a:off x="1429" y="845"/>
            <a:ext cx="2767" cy="3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6" name="公式" r:id="rId3" imgW="1727200" imgH="228600" progId="Equation.3">
                    <p:embed/>
                  </p:oleObj>
                </mc:Choice>
                <mc:Fallback>
                  <p:oleObj name="公式" r:id="rId3" imgW="1727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845"/>
                          <a:ext cx="2767" cy="36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7" name="Object 7"/>
            <p:cNvGraphicFramePr>
              <a:graphicFrameLocks noChangeAspect="1"/>
            </p:cNvGraphicFramePr>
            <p:nvPr/>
          </p:nvGraphicFramePr>
          <p:xfrm>
            <a:off x="1429" y="1411"/>
            <a:ext cx="2630" cy="34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7" name="公式" r:id="rId5" imgW="1727200" imgH="228600" progId="Equation.3">
                    <p:embed/>
                  </p:oleObj>
                </mc:Choice>
                <mc:Fallback>
                  <p:oleObj name="公式" r:id="rId5" imgW="17272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29" y="1411"/>
                          <a:ext cx="2630" cy="34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8" name="Object 8"/>
            <p:cNvGraphicFramePr>
              <a:graphicFrameLocks noChangeAspect="1"/>
            </p:cNvGraphicFramePr>
            <p:nvPr/>
          </p:nvGraphicFramePr>
          <p:xfrm>
            <a:off x="1338" y="2402"/>
            <a:ext cx="2767" cy="3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8" name="公式" r:id="rId7" imgW="1816100" imgH="241300" progId="Equation.3">
                    <p:embed/>
                  </p:oleObj>
                </mc:Choice>
                <mc:Fallback>
                  <p:oleObj name="公式" r:id="rId7" imgW="18161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2402"/>
                          <a:ext cx="2767" cy="36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029" name="Object 9"/>
            <p:cNvGraphicFramePr>
              <a:graphicFrameLocks noChangeAspect="1"/>
            </p:cNvGraphicFramePr>
            <p:nvPr/>
          </p:nvGraphicFramePr>
          <p:xfrm>
            <a:off x="1292" y="3000"/>
            <a:ext cx="2722" cy="3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6709" name="公式" r:id="rId9" imgW="1841500" imgH="241300" progId="Equation.3">
                    <p:embed/>
                  </p:oleObj>
                </mc:Choice>
                <mc:Fallback>
                  <p:oleObj name="公式" r:id="rId9" imgW="1841500" imgH="2413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292" y="3000"/>
                          <a:ext cx="2722" cy="35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矩形 12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3132721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2" name="Group 6"/>
          <p:cNvGrpSpPr>
            <a:grpSpLocks/>
          </p:cNvGrpSpPr>
          <p:nvPr/>
        </p:nvGrpSpPr>
        <p:grpSpPr bwMode="auto">
          <a:xfrm>
            <a:off x="538956" y="1447800"/>
            <a:ext cx="7850187" cy="3724275"/>
            <a:chOff x="295" y="482"/>
            <a:chExt cx="4945" cy="2346"/>
          </a:xfrm>
        </p:grpSpPr>
        <p:sp>
          <p:nvSpPr>
            <p:cNvPr id="2053" name="Text Box 2"/>
            <p:cNvSpPr txBox="1">
              <a:spLocks noChangeArrowheads="1"/>
            </p:cNvSpPr>
            <p:nvPr/>
          </p:nvSpPr>
          <p:spPr bwMode="auto">
            <a:xfrm>
              <a:off x="431" y="482"/>
              <a:ext cx="4762" cy="15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b="0" dirty="0">
                  <a:latin typeface="微软雅黑" pitchFamily="34" charset="-122"/>
                  <a:ea typeface="微软雅黑" pitchFamily="34" charset="-122"/>
                </a:rPr>
                <a:t>再将上式写成矩阵形式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b="0" dirty="0">
                  <a:latin typeface="微软雅黑" pitchFamily="34" charset="-122"/>
                  <a:ea typeface="微软雅黑" pitchFamily="34" charset="-122"/>
                </a:rPr>
                <a:t></a:t>
              </a:r>
            </a:p>
            <a:p>
              <a:pPr eaLnBrk="1" hangingPunct="1">
                <a:lnSpc>
                  <a:spcPct val="130000"/>
                </a:lnSpc>
              </a:pPr>
              <a:endParaRPr lang="en-US" altLang="zh-CN" b="0" dirty="0" smtClean="0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en-US" altLang="zh-CN" b="0" dirty="0" smtClean="0">
                  <a:latin typeface="微软雅黑" pitchFamily="34" charset="-122"/>
                  <a:ea typeface="微软雅黑" pitchFamily="34" charset="-122"/>
                </a:rPr>
                <a:t></a:t>
              </a:r>
              <a:endParaRPr lang="en-US" altLang="zh-CN" b="0" dirty="0">
                <a:latin typeface="微软雅黑" pitchFamily="34" charset="-122"/>
                <a:ea typeface="微软雅黑" pitchFamily="34" charset="-122"/>
              </a:endParaRP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b="0" dirty="0">
                  <a:latin typeface="微软雅黑" pitchFamily="34" charset="-122"/>
                  <a:ea typeface="微软雅黑" pitchFamily="34" charset="-122"/>
                </a:rPr>
                <a:t>将</a:t>
              </a:r>
              <a:r>
                <a:rPr lang="en-US" altLang="zh-CN" b="0" i="1" dirty="0">
                  <a:latin typeface="微软雅黑" pitchFamily="34" charset="-122"/>
                  <a:ea typeface="微软雅黑" pitchFamily="34" charset="-122"/>
                </a:rPr>
                <a:t>N</a:t>
              </a:r>
              <a:r>
                <a:rPr lang="zh-CN" altLang="en-US" b="0" dirty="0">
                  <a:latin typeface="微软雅黑" pitchFamily="34" charset="-122"/>
                  <a:ea typeface="微软雅黑" pitchFamily="34" charset="-122"/>
                </a:rPr>
                <a:t>个基本单元级联后，得到</a:t>
              </a:r>
              <a:r>
                <a:rPr lang="en-US" altLang="zh-CN" b="0" dirty="0">
                  <a:latin typeface="微软雅黑" pitchFamily="34" charset="-122"/>
                  <a:ea typeface="微软雅黑" pitchFamily="34" charset="-122"/>
                </a:rPr>
                <a:t>: </a:t>
              </a:r>
            </a:p>
          </p:txBody>
        </p:sp>
        <p:graphicFrame>
          <p:nvGraphicFramePr>
            <p:cNvPr id="2050" name="Object 4"/>
            <p:cNvGraphicFramePr>
              <a:graphicFrameLocks noChangeAspect="1"/>
            </p:cNvGraphicFramePr>
            <p:nvPr/>
          </p:nvGraphicFramePr>
          <p:xfrm>
            <a:off x="1338" y="981"/>
            <a:ext cx="2404" cy="60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14" name="公式" r:id="rId3" imgW="1943100" imgH="482600" progId="Equation.3">
                    <p:embed/>
                  </p:oleObj>
                </mc:Choice>
                <mc:Fallback>
                  <p:oleObj name="公式" r:id="rId3" imgW="19431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338" y="981"/>
                          <a:ext cx="2404" cy="60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295" y="2205"/>
            <a:ext cx="4945" cy="6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7715" name="公式" r:id="rId5" imgW="3860800" imgH="482600" progId="Equation.3">
                    <p:embed/>
                  </p:oleObj>
                </mc:Choice>
                <mc:Fallback>
                  <p:oleObj name="公式" r:id="rId5" imgW="38608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95" y="2205"/>
                          <a:ext cx="4945" cy="62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9653633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76" name="Group 7"/>
          <p:cNvGrpSpPr>
            <a:grpSpLocks/>
          </p:cNvGrpSpPr>
          <p:nvPr/>
        </p:nvGrpSpPr>
        <p:grpSpPr bwMode="auto">
          <a:xfrm>
            <a:off x="755650" y="1447800"/>
            <a:ext cx="7704138" cy="4838700"/>
            <a:chOff x="476" y="391"/>
            <a:chExt cx="4853" cy="3048"/>
          </a:xfrm>
        </p:grpSpPr>
        <p:sp>
          <p:nvSpPr>
            <p:cNvPr id="3077" name="Text Box 2"/>
            <p:cNvSpPr txBox="1">
              <a:spLocks noChangeArrowheads="1"/>
            </p:cNvSpPr>
            <p:nvPr/>
          </p:nvSpPr>
          <p:spPr bwMode="auto">
            <a:xfrm>
              <a:off x="476" y="391"/>
              <a:ext cx="4853" cy="30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令</a:t>
              </a:r>
              <a:r>
                <a:rPr lang="en-US" altLang="zh-CN" i="1"/>
                <a:t>Y</a:t>
              </a:r>
              <a:r>
                <a:rPr lang="en-US" altLang="zh-CN"/>
                <a:t>(</a:t>
              </a:r>
              <a:r>
                <a:rPr lang="en-US" altLang="zh-CN" i="1"/>
                <a:t>z</a:t>
              </a:r>
              <a:r>
                <a:rPr lang="en-US" altLang="zh-CN"/>
                <a:t>)=</a:t>
              </a:r>
              <a:r>
                <a:rPr lang="en-US" altLang="zh-CN" i="1"/>
                <a:t>E</a:t>
              </a:r>
              <a:r>
                <a:rPr lang="en-US" altLang="zh-CN" i="1" baseline="-25000"/>
                <a:t>N</a:t>
              </a:r>
              <a:r>
                <a:rPr lang="en-US" altLang="zh-CN"/>
                <a:t>(</a:t>
              </a:r>
              <a:r>
                <a:rPr lang="en-US" altLang="zh-CN" i="1"/>
                <a:t>z</a:t>
              </a:r>
              <a:r>
                <a:rPr lang="en-US" altLang="zh-CN"/>
                <a:t>)</a:t>
              </a:r>
              <a:r>
                <a:rPr lang="zh-CN" altLang="en-US"/>
                <a:t>，</a:t>
              </a:r>
              <a:r>
                <a:rPr lang="en-US" altLang="zh-CN" i="1"/>
                <a:t>X</a:t>
              </a:r>
              <a:r>
                <a:rPr lang="en-US" altLang="zh-CN"/>
                <a:t>(</a:t>
              </a:r>
              <a:r>
                <a:rPr lang="en-US" altLang="zh-CN" i="1"/>
                <a:t>z</a:t>
              </a:r>
              <a:r>
                <a:rPr lang="en-US" altLang="zh-CN"/>
                <a:t>)=</a:t>
              </a:r>
              <a:r>
                <a:rPr lang="en-US" altLang="zh-CN" i="1"/>
                <a:t>E</a:t>
              </a:r>
              <a:r>
                <a:rPr lang="en-US" altLang="zh-CN" baseline="-25000"/>
                <a:t>0</a:t>
              </a:r>
              <a:r>
                <a:rPr lang="en-US" altLang="zh-CN"/>
                <a:t>(</a:t>
              </a:r>
              <a:r>
                <a:rPr lang="en-US" altLang="zh-CN" i="1"/>
                <a:t>z</a:t>
              </a:r>
              <a:r>
                <a:rPr lang="en-US" altLang="zh-CN"/>
                <a:t>)=</a:t>
              </a:r>
              <a:r>
                <a:rPr lang="en-US" altLang="zh-CN" i="1"/>
                <a:t>R</a:t>
              </a:r>
              <a:r>
                <a:rPr lang="en-US" altLang="zh-CN" baseline="-25000"/>
                <a:t>0</a:t>
              </a:r>
              <a:r>
                <a:rPr lang="en-US" altLang="zh-CN"/>
                <a:t>(</a:t>
              </a:r>
              <a:r>
                <a:rPr lang="en-US" altLang="zh-CN" i="1"/>
                <a:t>z</a:t>
              </a:r>
              <a:r>
                <a:rPr lang="en-US" altLang="zh-CN"/>
                <a:t>), </a:t>
              </a:r>
              <a:r>
                <a:rPr lang="zh-CN" altLang="en-US"/>
                <a:t>其输出为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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                                                                                   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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由上式得到全零点格型网络的系统函数为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</a:t>
              </a:r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</a:t>
              </a:r>
            </a:p>
            <a:p>
              <a:pPr eaLnBrk="1" hangingPunct="1">
                <a:lnSpc>
                  <a:spcPct val="130000"/>
                </a:lnSpc>
              </a:pPr>
              <a:endParaRPr lang="zh-CN" altLang="en-US"/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/>
                <a:t>只要知道格型网络的系数</a:t>
              </a:r>
              <a:r>
                <a:rPr lang="en-US" altLang="zh-CN" i="1"/>
                <a:t>k</a:t>
              </a:r>
              <a:r>
                <a:rPr lang="en-US" altLang="zh-CN" baseline="-25000"/>
                <a:t>l</a:t>
              </a:r>
              <a:r>
                <a:rPr lang="zh-CN" altLang="en-US"/>
                <a:t>，</a:t>
              </a:r>
              <a:r>
                <a:rPr lang="en-US" altLang="zh-CN" i="1"/>
                <a:t>l</a:t>
              </a:r>
              <a:r>
                <a:rPr lang="en-US" altLang="zh-CN"/>
                <a:t>=1, 2, 3, </a:t>
              </a:r>
              <a:r>
                <a:rPr lang="en-US" altLang="zh-CN">
                  <a:latin typeface="宋体" charset="-122"/>
                </a:rPr>
                <a:t>…</a:t>
              </a:r>
              <a:r>
                <a:rPr lang="en-US" altLang="zh-CN"/>
                <a:t>, </a:t>
              </a:r>
              <a:r>
                <a:rPr lang="en-US" altLang="zh-CN" i="1"/>
                <a:t>N</a:t>
              </a:r>
              <a:r>
                <a:rPr lang="en-US" altLang="zh-CN"/>
                <a:t>, </a:t>
              </a:r>
              <a:r>
                <a:rPr lang="zh-CN" altLang="en-US"/>
                <a:t>由上式可以直接求出</a:t>
              </a:r>
              <a:r>
                <a:rPr lang="en-US" altLang="zh-CN"/>
                <a:t>FIR</a:t>
              </a:r>
              <a:r>
                <a:rPr lang="zh-CN" altLang="en-US"/>
                <a:t>格型网络的系统函数。</a:t>
              </a:r>
            </a:p>
          </p:txBody>
        </p:sp>
        <p:graphicFrame>
          <p:nvGraphicFramePr>
            <p:cNvPr id="3074" name="Object 3"/>
            <p:cNvGraphicFramePr>
              <a:graphicFrameLocks noChangeAspect="1"/>
            </p:cNvGraphicFramePr>
            <p:nvPr/>
          </p:nvGraphicFramePr>
          <p:xfrm>
            <a:off x="476" y="890"/>
            <a:ext cx="4173" cy="62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38" name="公式" r:id="rId3" imgW="3390900" imgH="508000" progId="Equation.3">
                    <p:embed/>
                  </p:oleObj>
                </mc:Choice>
                <mc:Fallback>
                  <p:oleObj name="公式" r:id="rId3" imgW="33909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" y="890"/>
                          <a:ext cx="4173" cy="62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75" name="Object 6"/>
            <p:cNvGraphicFramePr>
              <a:graphicFrameLocks noChangeAspect="1"/>
            </p:cNvGraphicFramePr>
            <p:nvPr/>
          </p:nvGraphicFramePr>
          <p:xfrm>
            <a:off x="975" y="2069"/>
            <a:ext cx="3311" cy="6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8739" name="公式" r:id="rId5" imgW="2603500" imgH="508000" progId="Equation.3">
                    <p:embed/>
                  </p:oleObj>
                </mc:Choice>
                <mc:Fallback>
                  <p:oleObj name="公式" r:id="rId5" imgW="2603500" imgH="5080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2069"/>
                          <a:ext cx="3311" cy="6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矩形 7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30793042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2"/>
          <p:cNvSpPr txBox="1">
            <a:spLocks noChangeArrowheads="1"/>
          </p:cNvSpPr>
          <p:nvPr/>
        </p:nvSpPr>
        <p:spPr bwMode="auto">
          <a:xfrm>
            <a:off x="304800" y="990600"/>
            <a:ext cx="7920037" cy="5853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en-US" altLang="zh-CN" b="1" dirty="0" smtClean="0"/>
              <a:t>2</a:t>
            </a:r>
            <a:r>
              <a:rPr lang="en-US" altLang="zh-CN" b="1" dirty="0"/>
              <a:t>.  </a:t>
            </a:r>
            <a:r>
              <a:rPr lang="zh-CN" altLang="en-US" b="1" dirty="0"/>
              <a:t>由</a:t>
            </a:r>
            <a:r>
              <a:rPr lang="en-US" altLang="zh-CN" b="1" dirty="0"/>
              <a:t>FIR</a:t>
            </a:r>
            <a:r>
              <a:rPr lang="zh-CN" altLang="en-US" b="1" dirty="0"/>
              <a:t>直接型网络结构转换成全零点格型网络结构</a:t>
            </a:r>
            <a:endParaRPr lang="zh-CN" altLang="en-US" dirty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假设</a:t>
            </a:r>
            <a:r>
              <a:rPr lang="en-US" altLang="zh-CN" i="1" dirty="0"/>
              <a:t>N</a:t>
            </a:r>
            <a:r>
              <a:rPr lang="zh-CN" altLang="en-US" dirty="0"/>
              <a:t>阶</a:t>
            </a:r>
            <a:r>
              <a:rPr lang="en-US" altLang="zh-CN" dirty="0"/>
              <a:t>FIR</a:t>
            </a:r>
            <a:r>
              <a:rPr lang="zh-CN" altLang="en-US" dirty="0"/>
              <a:t>型网络结构的系统函数为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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　　　　　　　　　　　　　　　　　　　　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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式中</a:t>
            </a:r>
            <a:r>
              <a:rPr lang="en-US" altLang="zh-CN" dirty="0"/>
              <a:t>, </a:t>
            </a:r>
            <a:r>
              <a:rPr lang="en-US" altLang="zh-CN" i="1" dirty="0"/>
              <a:t>h</a:t>
            </a:r>
            <a:r>
              <a:rPr lang="en-US" altLang="zh-CN" dirty="0"/>
              <a:t>(0)=1; </a:t>
            </a:r>
            <a:r>
              <a:rPr lang="en-US" altLang="zh-CN" i="1" dirty="0"/>
              <a:t>h</a:t>
            </a:r>
            <a:r>
              <a:rPr lang="en-US" altLang="zh-CN" dirty="0"/>
              <a:t>(</a:t>
            </a:r>
            <a:r>
              <a:rPr lang="en-US" altLang="zh-CN" i="1" dirty="0"/>
              <a:t>n</a:t>
            </a:r>
            <a:r>
              <a:rPr lang="en-US" altLang="zh-CN" dirty="0"/>
              <a:t>)</a:t>
            </a:r>
            <a:r>
              <a:rPr lang="zh-CN" altLang="en-US" dirty="0"/>
              <a:t>是</a:t>
            </a:r>
            <a:r>
              <a:rPr lang="en-US" altLang="zh-CN" dirty="0"/>
              <a:t>FIR</a:t>
            </a:r>
            <a:r>
              <a:rPr lang="zh-CN" altLang="en-US" dirty="0"/>
              <a:t>网络的单位脉冲响应。令</a:t>
            </a:r>
            <a:r>
              <a:rPr lang="en-US" altLang="zh-CN" i="1" dirty="0" err="1"/>
              <a:t>a</a:t>
            </a:r>
            <a:r>
              <a:rPr lang="en-US" altLang="zh-CN" i="1" baseline="-25000" dirty="0" err="1"/>
              <a:t>k</a:t>
            </a:r>
            <a:r>
              <a:rPr lang="en-US" altLang="zh-CN" dirty="0"/>
              <a:t>=</a:t>
            </a:r>
            <a:r>
              <a:rPr lang="en-US" altLang="zh-CN" i="1" dirty="0"/>
              <a:t>h</a:t>
            </a:r>
            <a:r>
              <a:rPr lang="en-US" altLang="zh-CN" dirty="0"/>
              <a:t>(</a:t>
            </a:r>
            <a:r>
              <a:rPr lang="en-US" altLang="zh-CN" i="1" dirty="0"/>
              <a:t>k</a:t>
            </a:r>
            <a:r>
              <a:rPr lang="en-US" altLang="zh-CN" dirty="0"/>
              <a:t>)</a:t>
            </a:r>
            <a:r>
              <a:rPr lang="zh-CN" altLang="en-US" dirty="0"/>
              <a:t>，得到</a:t>
            </a:r>
            <a:r>
              <a:rPr lang="en-US" altLang="zh-CN" dirty="0"/>
              <a:t>:</a:t>
            </a:r>
          </a:p>
          <a:p>
            <a:pPr eaLnBrk="1" hangingPunct="1">
              <a:lnSpc>
                <a:spcPct val="130000"/>
              </a:lnSpc>
            </a:pPr>
            <a:r>
              <a:rPr lang="en-US" altLang="zh-CN" dirty="0"/>
              <a:t>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　　　　　　　　　　　　　　　　　　　　</a:t>
            </a:r>
            <a:endParaRPr lang="en-US" altLang="zh-CN" dirty="0" smtClean="0"/>
          </a:p>
          <a:p>
            <a:pPr eaLnBrk="1" hangingPunct="1">
              <a:lnSpc>
                <a:spcPct val="130000"/>
              </a:lnSpc>
            </a:pPr>
            <a:r>
              <a:rPr lang="en-US" altLang="zh-CN" dirty="0" smtClean="0"/>
              <a:t></a:t>
            </a:r>
            <a:endParaRPr lang="en-US" altLang="zh-CN" dirty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式中，</a:t>
            </a:r>
            <a:r>
              <a:rPr lang="en-US" altLang="zh-CN" i="1" dirty="0"/>
              <a:t>a</a:t>
            </a:r>
            <a:r>
              <a:rPr lang="en-US" altLang="zh-CN" baseline="-25000" dirty="0"/>
              <a:t>0</a:t>
            </a:r>
            <a:r>
              <a:rPr lang="en-US" altLang="zh-CN" dirty="0"/>
              <a:t>=</a:t>
            </a:r>
            <a:r>
              <a:rPr lang="en-US" altLang="zh-CN" i="1" dirty="0"/>
              <a:t>h</a:t>
            </a:r>
            <a:r>
              <a:rPr lang="en-US" altLang="zh-CN" dirty="0"/>
              <a:t>(0)=1;    </a:t>
            </a:r>
            <a:r>
              <a:rPr lang="en-US" altLang="zh-CN" i="1" dirty="0"/>
              <a:t>k</a:t>
            </a:r>
            <a:r>
              <a:rPr lang="en-US" altLang="zh-CN" baseline="-25000" dirty="0"/>
              <a:t>l</a:t>
            </a:r>
            <a:r>
              <a:rPr lang="zh-CN" altLang="en-US" dirty="0"/>
              <a:t>为全零点格型网络的系数</a:t>
            </a:r>
            <a:r>
              <a:rPr lang="en-US" altLang="zh-CN" dirty="0"/>
              <a:t>,</a:t>
            </a:r>
            <a:r>
              <a:rPr lang="zh-CN" altLang="en-US" dirty="0"/>
              <a:t>　　 </a:t>
            </a:r>
            <a:r>
              <a:rPr lang="en-US" altLang="zh-CN" i="1" dirty="0"/>
              <a:t>l</a:t>
            </a:r>
            <a:r>
              <a:rPr lang="en-US" altLang="zh-CN" dirty="0"/>
              <a:t>=1, 2, </a:t>
            </a:r>
            <a:r>
              <a:rPr lang="en-US" altLang="zh-CN" dirty="0">
                <a:latin typeface="宋体" charset="-122"/>
              </a:rPr>
              <a:t>…</a:t>
            </a:r>
            <a:r>
              <a:rPr lang="en-US" altLang="zh-CN" dirty="0"/>
              <a:t>, </a:t>
            </a:r>
            <a:r>
              <a:rPr lang="en-US" altLang="zh-CN" i="1" dirty="0"/>
              <a:t>N</a:t>
            </a:r>
            <a:r>
              <a:rPr lang="zh-CN" altLang="en-US" dirty="0"/>
              <a:t>。</a:t>
            </a:r>
          </a:p>
        </p:txBody>
      </p:sp>
      <p:graphicFrame>
        <p:nvGraphicFramePr>
          <p:cNvPr id="4098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019153"/>
              </p:ext>
            </p:extLst>
          </p:nvPr>
        </p:nvGraphicFramePr>
        <p:xfrm>
          <a:off x="3048000" y="2209800"/>
          <a:ext cx="2736850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2" name="公式" r:id="rId3" imgW="1180588" imgH="431613" progId="Equation.3">
                  <p:embed/>
                </p:oleObj>
              </mc:Choice>
              <mc:Fallback>
                <p:oleObj name="公式" r:id="rId3" imgW="1180588" imgH="431613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2209800"/>
                        <a:ext cx="2736850" cy="993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223722"/>
              </p:ext>
            </p:extLst>
          </p:nvPr>
        </p:nvGraphicFramePr>
        <p:xfrm>
          <a:off x="3144837" y="4495800"/>
          <a:ext cx="2239962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763" name="公式" r:id="rId5" imgW="1066680" imgH="431640" progId="Equation.3">
                  <p:embed/>
                </p:oleObj>
              </mc:Choice>
              <mc:Fallback>
                <p:oleObj name="公式" r:id="rId5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44837" y="4495800"/>
                        <a:ext cx="2239962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30357188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26" name="Group 6"/>
          <p:cNvGrpSpPr>
            <a:grpSpLocks/>
          </p:cNvGrpSpPr>
          <p:nvPr/>
        </p:nvGrpSpPr>
        <p:grpSpPr bwMode="auto">
          <a:xfrm>
            <a:off x="971550" y="1989138"/>
            <a:ext cx="7488238" cy="4044951"/>
            <a:chOff x="612" y="391"/>
            <a:chExt cx="4717" cy="2548"/>
          </a:xfrm>
        </p:grpSpPr>
        <p:sp>
          <p:nvSpPr>
            <p:cNvPr id="5127" name="Text Box 2"/>
            <p:cNvSpPr txBox="1">
              <a:spLocks noChangeArrowheads="1"/>
            </p:cNvSpPr>
            <p:nvPr/>
          </p:nvSpPr>
          <p:spPr bwMode="auto">
            <a:xfrm>
              <a:off x="612" y="391"/>
              <a:ext cx="4717" cy="25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30000"/>
                </a:lnSpc>
              </a:pPr>
              <a:r>
                <a:rPr lang="zh-CN" altLang="en-US" dirty="0"/>
                <a:t>转换公式</a:t>
              </a:r>
            </a:p>
            <a:p>
              <a:pPr eaLnBrk="1" hangingPunct="1">
                <a:lnSpc>
                  <a:spcPct val="160000"/>
                </a:lnSpc>
              </a:pPr>
              <a:r>
                <a:rPr lang="en-US" altLang="zh-CN" dirty="0" smtClean="0"/>
                <a:t></a:t>
              </a:r>
              <a:endParaRPr lang="en-US" altLang="zh-CN" dirty="0"/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dirty="0"/>
                <a:t>　</a:t>
              </a:r>
              <a:r>
                <a:rPr lang="zh-CN" altLang="en-US" dirty="0" smtClean="0"/>
                <a:t> </a:t>
              </a:r>
              <a:r>
                <a:rPr lang="en-US" altLang="zh-CN" dirty="0" smtClean="0"/>
                <a:t></a:t>
              </a:r>
              <a:endParaRPr lang="en-US" altLang="zh-CN" dirty="0"/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dirty="0"/>
                <a:t>　　　　　　　　　　　　　</a:t>
              </a:r>
              <a:endParaRPr lang="en-US" altLang="zh-CN" dirty="0" smtClean="0"/>
            </a:p>
            <a:p>
              <a:pPr eaLnBrk="1" hangingPunct="1">
                <a:lnSpc>
                  <a:spcPct val="130000"/>
                </a:lnSpc>
              </a:pPr>
              <a:endParaRPr lang="en-US" altLang="zh-CN" dirty="0"/>
            </a:p>
            <a:p>
              <a:pPr eaLnBrk="1" hangingPunct="1">
                <a:lnSpc>
                  <a:spcPct val="130000"/>
                </a:lnSpc>
              </a:pPr>
              <a:endParaRPr lang="en-US" altLang="zh-CN" dirty="0" smtClean="0"/>
            </a:p>
            <a:p>
              <a:pPr eaLnBrk="1" hangingPunct="1">
                <a:lnSpc>
                  <a:spcPct val="130000"/>
                </a:lnSpc>
              </a:pPr>
              <a:r>
                <a:rPr lang="en-US" altLang="zh-CN" dirty="0" smtClean="0"/>
                <a:t></a:t>
              </a:r>
              <a:endParaRPr lang="en-US" altLang="zh-CN" dirty="0"/>
            </a:p>
            <a:p>
              <a:pPr eaLnBrk="1" hangingPunct="1">
                <a:lnSpc>
                  <a:spcPct val="130000"/>
                </a:lnSpc>
              </a:pPr>
              <a:r>
                <a:rPr lang="zh-CN" altLang="en-US" dirty="0"/>
                <a:t>式中</a:t>
              </a:r>
              <a:r>
                <a:rPr lang="en-US" altLang="zh-CN" dirty="0"/>
                <a:t>, </a:t>
              </a:r>
              <a:r>
                <a:rPr lang="en-US" altLang="zh-CN" i="1" dirty="0"/>
                <a:t>l</a:t>
              </a:r>
              <a:r>
                <a:rPr lang="en-US" altLang="zh-CN" dirty="0"/>
                <a:t>=</a:t>
              </a:r>
              <a:r>
                <a:rPr lang="en-US" altLang="zh-CN" i="1" dirty="0"/>
                <a:t>N</a:t>
              </a:r>
              <a:r>
                <a:rPr lang="en-US" altLang="zh-CN" dirty="0"/>
                <a:t>, </a:t>
              </a:r>
              <a:r>
                <a:rPr lang="en-US" altLang="zh-CN" i="1" dirty="0"/>
                <a:t>N</a:t>
              </a:r>
              <a:r>
                <a:rPr lang="zh-CN" altLang="en-US" dirty="0"/>
                <a:t>－</a:t>
              </a:r>
              <a:r>
                <a:rPr lang="en-US" altLang="zh-CN" dirty="0"/>
                <a:t>1, </a:t>
              </a:r>
              <a:r>
                <a:rPr lang="en-US" altLang="zh-CN" dirty="0">
                  <a:latin typeface="宋体" charset="-122"/>
                </a:rPr>
                <a:t>…</a:t>
              </a:r>
              <a:r>
                <a:rPr lang="en-US" altLang="zh-CN" dirty="0"/>
                <a:t>, 1</a:t>
              </a:r>
              <a:r>
                <a:rPr lang="zh-CN" altLang="en-US" dirty="0"/>
                <a:t>。</a:t>
              </a:r>
            </a:p>
          </p:txBody>
        </p:sp>
        <p:graphicFrame>
          <p:nvGraphicFramePr>
            <p:cNvPr id="5123" name="Object 3"/>
            <p:cNvGraphicFramePr>
              <a:graphicFrameLocks noChangeAspect="1"/>
            </p:cNvGraphicFramePr>
            <p:nvPr/>
          </p:nvGraphicFramePr>
          <p:xfrm>
            <a:off x="2265" y="745"/>
            <a:ext cx="913" cy="3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02" name="公式" r:id="rId3" imgW="571320" imgH="241200" progId="Equation.3">
                    <p:embed/>
                  </p:oleObj>
                </mc:Choice>
                <mc:Fallback>
                  <p:oleObj name="公式" r:id="rId3" imgW="57132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5" y="745"/>
                          <a:ext cx="913" cy="37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4" name="Object 4"/>
            <p:cNvGraphicFramePr>
              <a:graphicFrameLocks noChangeAspect="1"/>
            </p:cNvGraphicFramePr>
            <p:nvPr/>
          </p:nvGraphicFramePr>
          <p:xfrm>
            <a:off x="2265" y="1434"/>
            <a:ext cx="821" cy="38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03" name="公式" r:id="rId5" imgW="507960" imgH="241200" progId="Equation.3">
                    <p:embed/>
                  </p:oleObj>
                </mc:Choice>
                <mc:Fallback>
                  <p:oleObj name="公式" r:id="rId5" imgW="507960" imgH="241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65" y="1434"/>
                          <a:ext cx="821" cy="38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25" name="Object 5"/>
            <p:cNvGraphicFramePr>
              <a:graphicFrameLocks noChangeAspect="1"/>
            </p:cNvGraphicFramePr>
            <p:nvPr/>
          </p:nvGraphicFramePr>
          <p:xfrm>
            <a:off x="975" y="1965"/>
            <a:ext cx="3311" cy="58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0804" name="公式" r:id="rId7" imgW="2603500" imgH="457200" progId="Equation.3">
                    <p:embed/>
                  </p:oleObj>
                </mc:Choice>
                <mc:Fallback>
                  <p:oleObj name="公式" r:id="rId7" imgW="26035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75" y="1965"/>
                          <a:ext cx="3311" cy="58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512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0493432"/>
              </p:ext>
            </p:extLst>
          </p:nvPr>
        </p:nvGraphicFramePr>
        <p:xfrm>
          <a:off x="3276600" y="1087438"/>
          <a:ext cx="2239963" cy="901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05" name="公式" r:id="rId9" imgW="1066680" imgH="431640" progId="Equation.3">
                  <p:embed/>
                </p:oleObj>
              </mc:Choice>
              <mc:Fallback>
                <p:oleObj name="公式" r:id="rId9" imgW="106668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087438"/>
                        <a:ext cx="2239963" cy="901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080882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9" name="Text Box 2"/>
          <p:cNvSpPr txBox="1">
            <a:spLocks noChangeArrowheads="1"/>
          </p:cNvSpPr>
          <p:nvPr/>
        </p:nvSpPr>
        <p:spPr bwMode="auto">
          <a:xfrm>
            <a:off x="713591" y="1176066"/>
            <a:ext cx="7704137" cy="20128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 smtClean="0">
                <a:solidFill>
                  <a:srgbClr val="CC00FF"/>
                </a:solidFill>
                <a:latin typeface="华文琥珀" pitchFamily="2" charset="-122"/>
                <a:ea typeface="华文琥珀" pitchFamily="2" charset="-122"/>
              </a:rPr>
              <a:t>例：</a:t>
            </a:r>
            <a:r>
              <a:rPr lang="zh-CN" altLang="en-US" dirty="0" smtClean="0"/>
              <a:t>将</a:t>
            </a:r>
            <a:r>
              <a:rPr lang="zh-CN" altLang="en-US" dirty="0"/>
              <a:t>下面三阶</a:t>
            </a:r>
            <a:r>
              <a:rPr lang="en-US" altLang="zh-CN" dirty="0"/>
              <a:t>FIR</a:t>
            </a:r>
            <a:r>
              <a:rPr lang="zh-CN" altLang="en-US" dirty="0"/>
              <a:t>系统函数</a:t>
            </a:r>
            <a:r>
              <a:rPr lang="zh-CN" altLang="en-US" i="1" dirty="0"/>
              <a:t>Ｈ</a:t>
            </a:r>
            <a:r>
              <a:rPr lang="en-US" altLang="zh-CN" baseline="-25000" dirty="0"/>
              <a:t>3</a:t>
            </a:r>
            <a:r>
              <a:rPr lang="en-US" altLang="zh-CN" dirty="0"/>
              <a:t>(</a:t>
            </a:r>
            <a:r>
              <a:rPr lang="en-US" altLang="zh-CN" i="1" dirty="0"/>
              <a:t>z</a:t>
            </a:r>
            <a:r>
              <a:rPr lang="en-US" altLang="zh-CN" dirty="0"/>
              <a:t>)</a:t>
            </a:r>
            <a:r>
              <a:rPr lang="zh-CN" altLang="en-US" dirty="0"/>
              <a:t>转换成格型网络，要求画出该</a:t>
            </a:r>
            <a:r>
              <a:rPr lang="en-US" altLang="zh-CN" dirty="0"/>
              <a:t>FIR</a:t>
            </a:r>
            <a:r>
              <a:rPr lang="zh-CN" altLang="en-US" dirty="0"/>
              <a:t>直接型结构和相应的格型网络结构流图。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</a:t>
            </a:r>
          </a:p>
          <a:p>
            <a:pPr eaLnBrk="1" hangingPunct="1">
              <a:lnSpc>
                <a:spcPct val="130000"/>
              </a:lnSpc>
            </a:pPr>
            <a:endParaRPr lang="en-US" altLang="zh-CN" dirty="0"/>
          </a:p>
        </p:txBody>
      </p:sp>
      <p:graphicFrame>
        <p:nvGraphicFramePr>
          <p:cNvPr id="614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1810703"/>
              </p:ext>
            </p:extLst>
          </p:nvPr>
        </p:nvGraphicFramePr>
        <p:xfrm>
          <a:off x="1583531" y="2362200"/>
          <a:ext cx="5905500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8" name="公式" r:id="rId3" imgW="2438400" imgH="241300" progId="Equation.3">
                  <p:embed/>
                </p:oleObj>
              </mc:Choice>
              <mc:Fallback>
                <p:oleObj name="公式" r:id="rId3" imgW="24384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3531" y="2362200"/>
                        <a:ext cx="5905500" cy="5778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50" name="Text Box 8"/>
          <p:cNvSpPr txBox="1">
            <a:spLocks noChangeArrowheads="1"/>
          </p:cNvSpPr>
          <p:nvPr/>
        </p:nvSpPr>
        <p:spPr bwMode="auto">
          <a:xfrm>
            <a:off x="975222" y="3048000"/>
            <a:ext cx="7129463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70000"/>
              </a:lnSpc>
            </a:pPr>
            <a:r>
              <a:rPr lang="zh-CN" altLang="en-US" b="1" dirty="0" smtClean="0"/>
              <a:t>解：</a:t>
            </a:r>
            <a:r>
              <a:rPr lang="zh-CN" altLang="en-US" dirty="0" smtClean="0"/>
              <a:t>  </a:t>
            </a:r>
            <a:r>
              <a:rPr lang="zh-CN" altLang="en-US" dirty="0"/>
              <a:t>例题中</a:t>
            </a:r>
            <a:r>
              <a:rPr lang="en-US" altLang="zh-CN" i="1" dirty="0"/>
              <a:t>N</a:t>
            </a:r>
            <a:r>
              <a:rPr lang="en-US" altLang="zh-CN" dirty="0"/>
              <a:t>=3, </a:t>
            </a:r>
            <a:r>
              <a:rPr lang="zh-CN" altLang="en-US" dirty="0"/>
              <a:t>按照</a:t>
            </a:r>
            <a:r>
              <a:rPr lang="en-US" altLang="zh-CN" dirty="0"/>
              <a:t>(5.7.11)</a:t>
            </a:r>
            <a:r>
              <a:rPr lang="zh-CN" altLang="en-US" dirty="0"/>
              <a:t>式，有 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dirty="0"/>
              <a:t></a:t>
            </a:r>
          </a:p>
          <a:p>
            <a:pPr eaLnBrk="1" hangingPunct="1">
              <a:lnSpc>
                <a:spcPct val="170000"/>
              </a:lnSpc>
            </a:pPr>
            <a:r>
              <a:rPr lang="zh-CN" altLang="en-US" dirty="0"/>
              <a:t>由</a:t>
            </a:r>
            <a:r>
              <a:rPr lang="en-US" altLang="zh-CN" dirty="0"/>
              <a:t>(5.7.12) </a:t>
            </a:r>
            <a:r>
              <a:rPr lang="zh-CN" altLang="en-US" dirty="0"/>
              <a:t>式，得到</a:t>
            </a:r>
            <a:r>
              <a:rPr lang="en-US" altLang="zh-CN" dirty="0"/>
              <a:t>: </a:t>
            </a:r>
          </a:p>
          <a:p>
            <a:pPr eaLnBrk="1" hangingPunct="1">
              <a:lnSpc>
                <a:spcPct val="170000"/>
              </a:lnSpc>
            </a:pPr>
            <a:r>
              <a:rPr lang="en-US" altLang="zh-CN" dirty="0"/>
              <a:t></a:t>
            </a:r>
          </a:p>
          <a:p>
            <a:pPr eaLnBrk="1" hangingPunct="1">
              <a:lnSpc>
                <a:spcPct val="170000"/>
              </a:lnSpc>
            </a:pPr>
            <a:r>
              <a:rPr lang="en-US" altLang="zh-CN" dirty="0"/>
              <a:t>    </a:t>
            </a:r>
            <a:r>
              <a:rPr lang="zh-CN" altLang="en-US" dirty="0"/>
              <a:t>　按照</a:t>
            </a:r>
            <a:r>
              <a:rPr lang="en-US" altLang="zh-CN" dirty="0"/>
              <a:t>(5.7.13) </a:t>
            </a:r>
            <a:r>
              <a:rPr lang="zh-CN" altLang="en-US" dirty="0"/>
              <a:t>式，递推得到</a:t>
            </a:r>
            <a:r>
              <a:rPr lang="en-US" altLang="zh-CN" dirty="0"/>
              <a:t>:</a:t>
            </a:r>
          </a:p>
        </p:txBody>
      </p:sp>
      <p:graphicFrame>
        <p:nvGraphicFramePr>
          <p:cNvPr id="614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1918432"/>
              </p:ext>
            </p:extLst>
          </p:nvPr>
        </p:nvGraphicFramePr>
        <p:xfrm>
          <a:off x="1767384" y="3810000"/>
          <a:ext cx="5545138" cy="527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19" name="公式" r:id="rId5" imgW="2501900" imgH="241300" progId="Equation.3">
                  <p:embed/>
                </p:oleObj>
              </mc:Choice>
              <mc:Fallback>
                <p:oleObj name="公式" r:id="rId5" imgW="25019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7384" y="3810000"/>
                        <a:ext cx="5545138" cy="527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48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2484314"/>
              </p:ext>
            </p:extLst>
          </p:nvPr>
        </p:nvGraphicFramePr>
        <p:xfrm>
          <a:off x="3124200" y="5105400"/>
          <a:ext cx="2592387" cy="534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1820" name="公式" r:id="rId7" imgW="1155700" imgH="241300" progId="Equation.3">
                  <p:embed/>
                </p:oleObj>
              </mc:Choice>
              <mc:Fallback>
                <p:oleObj name="公式" r:id="rId7" imgW="1155700" imgH="241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24200" y="5105400"/>
                        <a:ext cx="2592387" cy="5349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3451151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3" name="Group 7"/>
          <p:cNvGrpSpPr>
            <a:grpSpLocks/>
          </p:cNvGrpSpPr>
          <p:nvPr/>
        </p:nvGrpSpPr>
        <p:grpSpPr bwMode="auto">
          <a:xfrm>
            <a:off x="827088" y="1235075"/>
            <a:ext cx="7489825" cy="5165725"/>
            <a:chOff x="521" y="436"/>
            <a:chExt cx="4718" cy="3254"/>
          </a:xfrm>
        </p:grpSpPr>
        <p:sp>
          <p:nvSpPr>
            <p:cNvPr id="7174" name="Text Box 2"/>
            <p:cNvSpPr txBox="1">
              <a:spLocks noChangeArrowheads="1"/>
            </p:cNvSpPr>
            <p:nvPr/>
          </p:nvSpPr>
          <p:spPr bwMode="auto">
            <a:xfrm>
              <a:off x="612" y="436"/>
              <a:ext cx="4627" cy="1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/>
              <a:r>
                <a:rPr lang="zh-CN" altLang="en-US" i="1" dirty="0"/>
                <a:t>　　</a:t>
              </a:r>
              <a:r>
                <a:rPr lang="en-US" altLang="zh-CN" i="1" dirty="0"/>
                <a:t>l</a:t>
              </a:r>
              <a:r>
                <a:rPr lang="en-US" altLang="zh-CN" dirty="0"/>
                <a:t>=3, </a:t>
              </a:r>
              <a:r>
                <a:rPr lang="en-US" altLang="zh-CN" i="1" dirty="0"/>
                <a:t>k</a:t>
              </a:r>
              <a:r>
                <a:rPr lang="en-US" altLang="zh-CN" dirty="0"/>
                <a:t>=1</a:t>
              </a:r>
              <a:r>
                <a:rPr lang="zh-CN" altLang="en-US" dirty="0"/>
                <a:t>时</a:t>
              </a:r>
              <a:r>
                <a:rPr lang="en-US" altLang="zh-CN" dirty="0"/>
                <a:t>,</a:t>
              </a:r>
            </a:p>
            <a:p>
              <a:pPr eaLnBrk="1" hangingPunct="1"/>
              <a:r>
                <a:rPr lang="en-US" altLang="zh-CN" dirty="0"/>
                <a:t></a:t>
              </a:r>
            </a:p>
            <a:p>
              <a:pPr eaLnBrk="1" hangingPunct="1"/>
              <a:endParaRPr lang="en-US" altLang="zh-CN" dirty="0"/>
            </a:p>
            <a:p>
              <a:pPr eaLnBrk="1" hangingPunct="1"/>
              <a:endParaRPr lang="en-US" altLang="zh-CN" dirty="0"/>
            </a:p>
            <a:p>
              <a:pPr eaLnBrk="1" hangingPunct="1"/>
              <a:r>
                <a:rPr lang="en-US" altLang="zh-CN" dirty="0"/>
                <a:t></a:t>
              </a:r>
            </a:p>
            <a:p>
              <a:pPr eaLnBrk="1" hangingPunct="1"/>
              <a:r>
                <a:rPr lang="en-US" altLang="zh-CN" dirty="0"/>
                <a:t>   </a:t>
              </a:r>
              <a:r>
                <a:rPr lang="zh-CN" altLang="en-US" dirty="0"/>
                <a:t>　 </a:t>
              </a:r>
            </a:p>
            <a:p>
              <a:pPr eaLnBrk="1" hangingPunct="1"/>
              <a:r>
                <a:rPr lang="zh-CN" altLang="en-US" i="1" dirty="0"/>
                <a:t>　　</a:t>
              </a:r>
              <a:r>
                <a:rPr lang="en-US" altLang="zh-CN" i="1" dirty="0"/>
                <a:t>l</a:t>
              </a:r>
              <a:r>
                <a:rPr lang="en-US" altLang="zh-CN" dirty="0"/>
                <a:t>=3, </a:t>
              </a:r>
              <a:r>
                <a:rPr lang="en-US" altLang="zh-CN" i="1" dirty="0"/>
                <a:t>k</a:t>
              </a:r>
              <a:r>
                <a:rPr lang="en-US" altLang="zh-CN" dirty="0"/>
                <a:t>=2</a:t>
              </a:r>
              <a:r>
                <a:rPr lang="zh-CN" altLang="en-US" dirty="0"/>
                <a:t>时</a:t>
              </a:r>
              <a:r>
                <a:rPr lang="en-US" altLang="zh-CN" dirty="0"/>
                <a:t>,</a:t>
              </a:r>
            </a:p>
            <a:p>
              <a:pPr eaLnBrk="1" hangingPunct="1"/>
              <a:r>
                <a:rPr lang="en-US" altLang="zh-CN" dirty="0"/>
                <a:t></a:t>
              </a:r>
            </a:p>
          </p:txBody>
        </p:sp>
        <p:graphicFrame>
          <p:nvGraphicFramePr>
            <p:cNvPr id="7170" name="Object 3"/>
            <p:cNvGraphicFramePr>
              <a:graphicFrameLocks noChangeAspect="1"/>
            </p:cNvGraphicFramePr>
            <p:nvPr/>
          </p:nvGraphicFramePr>
          <p:xfrm>
            <a:off x="521" y="1026"/>
            <a:ext cx="4536" cy="5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42" name="公式" r:id="rId3" imgW="3492360" imgH="457200" progId="Equation.3">
                    <p:embed/>
                  </p:oleObj>
                </mc:Choice>
                <mc:Fallback>
                  <p:oleObj name="公式" r:id="rId3" imgW="34923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1" y="1026"/>
                          <a:ext cx="4536" cy="59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1" name="Object 4"/>
            <p:cNvGraphicFramePr>
              <a:graphicFrameLocks noChangeAspect="1"/>
            </p:cNvGraphicFramePr>
            <p:nvPr/>
          </p:nvGraphicFramePr>
          <p:xfrm>
            <a:off x="657" y="2478"/>
            <a:ext cx="4128" cy="5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43" name="公式" r:id="rId5" imgW="3251160" imgH="457200" progId="Equation.3">
                    <p:embed/>
                  </p:oleObj>
                </mc:Choice>
                <mc:Fallback>
                  <p:oleObj name="公式" r:id="rId5" imgW="325116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7" y="2478"/>
                          <a:ext cx="4128" cy="58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172" name="Object 6"/>
            <p:cNvGraphicFramePr>
              <a:graphicFrameLocks noChangeAspect="1"/>
            </p:cNvGraphicFramePr>
            <p:nvPr/>
          </p:nvGraphicFramePr>
          <p:xfrm>
            <a:off x="1610" y="3339"/>
            <a:ext cx="2223" cy="3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2844" name="公式" r:id="rId7" imgW="1447560" imgH="228600" progId="Equation.3">
                    <p:embed/>
                  </p:oleObj>
                </mc:Choice>
                <mc:Fallback>
                  <p:oleObj name="公式" r:id="rId7" imgW="144756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10" y="3339"/>
                          <a:ext cx="2223" cy="3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矩形 6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9712632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96" name="Group 5"/>
          <p:cNvGrpSpPr>
            <a:grpSpLocks/>
          </p:cNvGrpSpPr>
          <p:nvPr/>
        </p:nvGrpSpPr>
        <p:grpSpPr bwMode="auto">
          <a:xfrm>
            <a:off x="611188" y="981075"/>
            <a:ext cx="7766050" cy="3670300"/>
            <a:chOff x="385" y="618"/>
            <a:chExt cx="4892" cy="2312"/>
          </a:xfrm>
        </p:grpSpPr>
        <p:sp>
          <p:nvSpPr>
            <p:cNvPr id="8197" name="Text Box 2"/>
            <p:cNvSpPr txBox="1">
              <a:spLocks noChangeArrowheads="1"/>
            </p:cNvSpPr>
            <p:nvPr/>
          </p:nvSpPr>
          <p:spPr bwMode="auto">
            <a:xfrm>
              <a:off x="385" y="618"/>
              <a:ext cx="4718" cy="2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charset="-122"/>
                </a:defRPr>
              </a:lvl9pPr>
            </a:lstStyle>
            <a:p>
              <a:pPr eaLnBrk="1" hangingPunct="1">
                <a:lnSpc>
                  <a:spcPct val="140000"/>
                </a:lnSpc>
              </a:pPr>
              <a:r>
                <a:rPr lang="zh-CN" altLang="en-US"/>
                <a:t>　　</a:t>
              </a:r>
              <a:r>
                <a:rPr lang="en-US" altLang="zh-CN" i="1"/>
                <a:t>l</a:t>
              </a:r>
              <a:r>
                <a:rPr lang="en-US" altLang="zh-CN"/>
                <a:t>=2, </a:t>
              </a:r>
              <a:r>
                <a:rPr lang="en-US" altLang="zh-CN" i="1"/>
                <a:t>k</a:t>
              </a:r>
              <a:r>
                <a:rPr lang="en-US" altLang="zh-CN"/>
                <a:t>=1</a:t>
              </a:r>
              <a:r>
                <a:rPr lang="zh-CN" altLang="en-US"/>
                <a:t>时</a:t>
              </a:r>
              <a:r>
                <a:rPr lang="en-US" altLang="zh-CN"/>
                <a:t>,</a:t>
              </a:r>
            </a:p>
            <a:p>
              <a:pPr eaLnBrk="1" hangingPunct="1">
                <a:lnSpc>
                  <a:spcPct val="140000"/>
                </a:lnSpc>
              </a:pPr>
              <a:r>
                <a:rPr lang="en-US" altLang="zh-CN"/>
                <a:t></a:t>
              </a:r>
            </a:p>
            <a:p>
              <a:pPr eaLnBrk="1" hangingPunct="1">
                <a:lnSpc>
                  <a:spcPct val="140000"/>
                </a:lnSpc>
              </a:pPr>
              <a:endParaRPr lang="en-US" altLang="zh-CN"/>
            </a:p>
            <a:p>
              <a:pPr eaLnBrk="1" hangingPunct="1">
                <a:lnSpc>
                  <a:spcPct val="140000"/>
                </a:lnSpc>
              </a:pPr>
              <a:endParaRPr lang="en-US" altLang="zh-CN"/>
            </a:p>
            <a:p>
              <a:pPr eaLnBrk="1" hangingPunct="1">
                <a:lnSpc>
                  <a:spcPct val="140000"/>
                </a:lnSpc>
              </a:pPr>
              <a:r>
                <a:rPr lang="en-US" altLang="zh-CN"/>
                <a:t></a:t>
              </a:r>
            </a:p>
            <a:p>
              <a:pPr eaLnBrk="1" hangingPunct="1">
                <a:lnSpc>
                  <a:spcPct val="140000"/>
                </a:lnSpc>
              </a:pPr>
              <a:r>
                <a:rPr lang="zh-CN" altLang="en-US"/>
                <a:t>最后按照算出的格型结构的系数，画出三阶</a:t>
              </a:r>
              <a:r>
                <a:rPr lang="en-US" altLang="zh-CN"/>
                <a:t>FIR</a:t>
              </a:r>
              <a:r>
                <a:rPr lang="zh-CN" altLang="en-US"/>
                <a:t>直接型结构和三级格型网络结构流图</a:t>
              </a:r>
            </a:p>
          </p:txBody>
        </p:sp>
        <p:graphicFrame>
          <p:nvGraphicFramePr>
            <p:cNvPr id="8194" name="Object 3"/>
            <p:cNvGraphicFramePr>
              <a:graphicFrameLocks noChangeAspect="1"/>
            </p:cNvGraphicFramePr>
            <p:nvPr/>
          </p:nvGraphicFramePr>
          <p:xfrm>
            <a:off x="385" y="1117"/>
            <a:ext cx="4892" cy="5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8" name="公式" r:id="rId3" imgW="4343400" imgH="457200" progId="Equation.3">
                    <p:embed/>
                  </p:oleObj>
                </mc:Choice>
                <mc:Fallback>
                  <p:oleObj name="公式" r:id="rId3" imgW="434340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5" y="1117"/>
                          <a:ext cx="4892" cy="51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195" name="Object 4"/>
            <p:cNvGraphicFramePr>
              <a:graphicFrameLocks noChangeAspect="1"/>
            </p:cNvGraphicFramePr>
            <p:nvPr/>
          </p:nvGraphicFramePr>
          <p:xfrm>
            <a:off x="1802" y="1842"/>
            <a:ext cx="1658" cy="30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59" name="公式" r:id="rId5" imgW="1180800" imgH="215640" progId="Equation.3">
                    <p:embed/>
                  </p:oleObj>
                </mc:Choice>
                <mc:Fallback>
                  <p:oleObj name="公式" r:id="rId5" imgW="1180800" imgH="215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802" y="1842"/>
                          <a:ext cx="1658" cy="30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矩形 5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42041786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5" descr="5-7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412875"/>
            <a:ext cx="7993063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9328603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ext Box 6"/>
          <p:cNvSpPr txBox="1">
            <a:spLocks noChangeArrowheads="1"/>
          </p:cNvSpPr>
          <p:nvPr/>
        </p:nvSpPr>
        <p:spPr bwMode="auto">
          <a:xfrm>
            <a:off x="611188" y="1052513"/>
            <a:ext cx="727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7651" name="Text Box 7"/>
          <p:cNvSpPr txBox="1">
            <a:spLocks noChangeArrowheads="1"/>
          </p:cNvSpPr>
          <p:nvPr/>
        </p:nvSpPr>
        <p:spPr bwMode="auto">
          <a:xfrm>
            <a:off x="838200" y="1053756"/>
            <a:ext cx="7561262" cy="3933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marL="342900" indent="-342900" eaLnBrk="1" hangingPunct="1">
              <a:lnSpc>
                <a:spcPct val="130000"/>
              </a:lnSpc>
              <a:buFont typeface="Wingdings" pitchFamily="2" charset="2"/>
              <a:buChar char="p"/>
            </a:pPr>
            <a:r>
              <a:rPr lang="zh-CN" altLang="en-US" dirty="0" smtClean="0"/>
              <a:t>实际上</a:t>
            </a:r>
            <a:r>
              <a:rPr lang="zh-CN" altLang="en-US" dirty="0"/>
              <a:t>，调用</a:t>
            </a:r>
            <a:r>
              <a:rPr lang="en-US" altLang="zh-CN" dirty="0"/>
              <a:t>MATLAB</a:t>
            </a:r>
            <a:r>
              <a:rPr lang="zh-CN" altLang="en-US" dirty="0"/>
              <a:t>函数实现直接型网络结构与格型网络结构之间的相互转换非常容易。</a:t>
            </a:r>
            <a:r>
              <a:rPr lang="en-US" altLang="zh-CN" dirty="0"/>
              <a:t>tf2latc</a:t>
            </a:r>
            <a:r>
              <a:rPr lang="zh-CN" altLang="en-US" dirty="0"/>
              <a:t>实现直接型到格型结构变换，</a:t>
            </a:r>
            <a:r>
              <a:rPr lang="en-US" altLang="zh-CN" dirty="0"/>
              <a:t>latc2tf </a:t>
            </a:r>
            <a:r>
              <a:rPr lang="zh-CN" altLang="en-US" dirty="0"/>
              <a:t>实现格型到直接结型结构变换。</a:t>
            </a:r>
          </a:p>
          <a:p>
            <a:pPr marL="342900" indent="-342900" eaLnBrk="1" hangingPunct="1">
              <a:lnSpc>
                <a:spcPct val="130000"/>
              </a:lnSpc>
              <a:buFont typeface="Wingdings" pitchFamily="2" charset="2"/>
              <a:buChar char="p"/>
            </a:pPr>
            <a:r>
              <a:rPr lang="en-US" altLang="zh-CN" dirty="0" smtClean="0"/>
              <a:t>K=tf2latc(</a:t>
            </a:r>
            <a:r>
              <a:rPr lang="en-US" altLang="zh-CN" dirty="0" err="1" smtClean="0"/>
              <a:t>hn</a:t>
            </a:r>
            <a:r>
              <a:rPr lang="en-US" altLang="zh-CN" dirty="0"/>
              <a:t>):  </a:t>
            </a:r>
            <a:r>
              <a:rPr lang="zh-CN" altLang="en-US" dirty="0"/>
              <a:t>求</a:t>
            </a:r>
            <a:r>
              <a:rPr lang="en-US" altLang="zh-CN" dirty="0"/>
              <a:t>FIR</a:t>
            </a:r>
            <a:r>
              <a:rPr lang="zh-CN" altLang="en-US" dirty="0"/>
              <a:t>格型结构的系数向量</a:t>
            </a:r>
            <a:r>
              <a:rPr lang="en-US" altLang="zh-CN" dirty="0"/>
              <a:t>K=</a:t>
            </a:r>
            <a:r>
              <a:rPr lang="zh-CN" altLang="en-US" dirty="0"/>
              <a:t>［</a:t>
            </a:r>
            <a:r>
              <a:rPr lang="en-US" altLang="zh-CN" dirty="0"/>
              <a:t>k</a:t>
            </a:r>
            <a:r>
              <a:rPr lang="en-US" altLang="zh-CN" baseline="-25000" dirty="0"/>
              <a:t>1</a:t>
            </a:r>
            <a:r>
              <a:rPr lang="en-US" altLang="zh-CN" dirty="0"/>
              <a:t>, k</a:t>
            </a:r>
            <a:r>
              <a:rPr lang="en-US" altLang="zh-CN" baseline="-25000" dirty="0"/>
              <a:t>2</a:t>
            </a:r>
            <a:r>
              <a:rPr lang="en-US" altLang="zh-CN" dirty="0"/>
              <a:t>, </a:t>
            </a:r>
            <a:r>
              <a:rPr lang="en-US" altLang="zh-CN" dirty="0">
                <a:latin typeface="宋体" charset="-122"/>
              </a:rPr>
              <a:t>…</a:t>
            </a:r>
            <a:r>
              <a:rPr lang="en-US" altLang="zh-CN" dirty="0"/>
              <a:t>, </a:t>
            </a:r>
            <a:r>
              <a:rPr lang="en-US" altLang="zh-CN" dirty="0" err="1"/>
              <a:t>k</a:t>
            </a:r>
            <a:r>
              <a:rPr lang="en-US" altLang="zh-CN" baseline="-25000" dirty="0" err="1"/>
              <a:t>N</a:t>
            </a:r>
            <a:r>
              <a:rPr lang="zh-CN" altLang="en-US" dirty="0"/>
              <a:t>］</a:t>
            </a:r>
            <a:r>
              <a:rPr lang="en-US" altLang="zh-CN" dirty="0"/>
              <a:t>, </a:t>
            </a:r>
            <a:r>
              <a:rPr lang="en-US" altLang="zh-CN" dirty="0" err="1"/>
              <a:t>hn</a:t>
            </a:r>
            <a:r>
              <a:rPr lang="zh-CN" altLang="en-US" dirty="0"/>
              <a:t>为</a:t>
            </a:r>
            <a:r>
              <a:rPr lang="en-US" altLang="zh-CN" dirty="0"/>
              <a:t>FIR</a:t>
            </a:r>
            <a:r>
              <a:rPr lang="zh-CN" altLang="en-US" dirty="0"/>
              <a:t>滤波器的单位脉冲响应向量，并关于</a:t>
            </a:r>
            <a:r>
              <a:rPr lang="en-US" altLang="zh-CN" dirty="0" err="1"/>
              <a:t>hn</a:t>
            </a:r>
            <a:r>
              <a:rPr lang="en-US" altLang="zh-CN" dirty="0"/>
              <a:t>(1)=h(0)</a:t>
            </a:r>
            <a:r>
              <a:rPr lang="zh-CN" altLang="en-US" dirty="0"/>
              <a:t>归一化。应当注意，当</a:t>
            </a:r>
            <a:r>
              <a:rPr lang="en-US" altLang="zh-CN" dirty="0"/>
              <a:t>FIR</a:t>
            </a:r>
            <a:r>
              <a:rPr lang="zh-CN" altLang="en-US" dirty="0"/>
              <a:t>系统函数在单位圆上有零极点时，可能发生转换错误。</a:t>
            </a:r>
          </a:p>
        </p:txBody>
      </p:sp>
      <p:sp>
        <p:nvSpPr>
          <p:cNvPr id="4" name="矩形 3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15713476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426" name="Rectangle 2"/>
          <p:cNvSpPr>
            <a:spLocks noChangeArrowheads="1"/>
          </p:cNvSpPr>
          <p:nvPr/>
        </p:nvSpPr>
        <p:spPr bwMode="auto">
          <a:xfrm>
            <a:off x="746124" y="1260475"/>
            <a:ext cx="8093075" cy="269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2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不同的信号流图代表不同的运算方法，而对于同一个系统函数可以有多种信号流图相对应。</a:t>
            </a:r>
            <a:endParaRPr lang="en-US" altLang="zh-CN" sz="28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2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从基本运算考虑，满足以下条件，称为</a:t>
            </a:r>
            <a:r>
              <a:rPr lang="zh-CN" altLang="en-US" sz="2800" b="0" dirty="0">
                <a:solidFill>
                  <a:srgbClr val="FF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基本信号流图</a:t>
            </a:r>
            <a:r>
              <a:rPr lang="zh-CN" altLang="en-US" sz="28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信号流图</a:t>
            </a:r>
            <a:r>
              <a:rPr lang="zh-CN" altLang="en-US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中所有支路的增益是常数或者是</a:t>
            </a:r>
            <a:r>
              <a:rPr lang="en-US" altLang="zh-CN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z</a:t>
            </a:r>
            <a:r>
              <a:rPr lang="en-US" altLang="zh-CN" b="0" baseline="3000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-1</a:t>
            </a:r>
            <a:r>
              <a:rPr lang="zh-CN" altLang="en-US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流图环路中必须存在延时</a:t>
            </a:r>
            <a:r>
              <a:rPr lang="zh-CN" altLang="en-US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支路</a:t>
            </a:r>
            <a:r>
              <a:rPr lang="en-US" altLang="zh-CN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如果环路不存在延时，可能无法计算；</a:t>
            </a:r>
            <a:endParaRPr lang="zh-CN" altLang="en-US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节点和支路的数目是有限的。</a:t>
            </a: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pic>
        <p:nvPicPr>
          <p:cNvPr id="129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124" y="5334000"/>
            <a:ext cx="2752725" cy="857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5391150"/>
            <a:ext cx="1952625" cy="32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9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199" y="6172200"/>
            <a:ext cx="2314575" cy="29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76999" y="5360253"/>
            <a:ext cx="2362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不可计算</a:t>
            </a:r>
            <a:r>
              <a:rPr lang="en-US" altLang="zh-CN" dirty="0" smtClean="0">
                <a:solidFill>
                  <a:srgbClr val="FF0000"/>
                </a:solidFill>
              </a:rPr>
              <a:t>;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但可解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39344" y="5612705"/>
            <a:ext cx="88036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？</a:t>
            </a:r>
            <a:endParaRPr lang="zh-CN" alt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33802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54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154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154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154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154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426" grpId="0" build="p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ext Box 2"/>
          <p:cNvSpPr txBox="1">
            <a:spLocks noChangeArrowheads="1"/>
          </p:cNvSpPr>
          <p:nvPr/>
        </p:nvSpPr>
        <p:spPr bwMode="auto">
          <a:xfrm>
            <a:off x="611188" y="1052513"/>
            <a:ext cx="72739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zh-CN" altLang="zh-CN"/>
          </a:p>
        </p:txBody>
      </p:sp>
      <p:sp>
        <p:nvSpPr>
          <p:cNvPr id="28675" name="Text Box 3"/>
          <p:cNvSpPr txBox="1">
            <a:spLocks noChangeArrowheads="1"/>
          </p:cNvSpPr>
          <p:nvPr/>
        </p:nvSpPr>
        <p:spPr bwMode="auto">
          <a:xfrm>
            <a:off x="457200" y="1281113"/>
            <a:ext cx="8305800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</a:t>
            </a:r>
            <a:r>
              <a:rPr lang="en-US" altLang="zh-CN" dirty="0" err="1"/>
              <a:t>hn</a:t>
            </a:r>
            <a:r>
              <a:rPr lang="en-US" altLang="zh-CN" dirty="0"/>
              <a:t>=latc2tf(K) </a:t>
            </a:r>
            <a:r>
              <a:rPr lang="zh-CN" altLang="en-US" dirty="0"/>
              <a:t>将</a:t>
            </a:r>
            <a:r>
              <a:rPr lang="en-US" altLang="zh-CN" dirty="0"/>
              <a:t>FIR</a:t>
            </a:r>
            <a:r>
              <a:rPr lang="zh-CN" altLang="en-US" dirty="0"/>
              <a:t>格型结构转换为</a:t>
            </a:r>
            <a:r>
              <a:rPr lang="en-US" altLang="zh-CN" dirty="0"/>
              <a:t>FIR</a:t>
            </a:r>
            <a:r>
              <a:rPr lang="zh-CN" altLang="en-US" dirty="0"/>
              <a:t>直接型结构。</a:t>
            </a:r>
            <a:r>
              <a:rPr lang="en-US" altLang="zh-CN" dirty="0"/>
              <a:t>K</a:t>
            </a:r>
            <a:r>
              <a:rPr lang="zh-CN" altLang="en-US" dirty="0"/>
              <a:t>为</a:t>
            </a:r>
            <a:r>
              <a:rPr lang="en-US" altLang="zh-CN" dirty="0"/>
              <a:t>FIR</a:t>
            </a:r>
            <a:r>
              <a:rPr lang="zh-CN" altLang="en-US" dirty="0"/>
              <a:t>格型结构的系数向量</a:t>
            </a:r>
            <a:r>
              <a:rPr lang="en-US" altLang="zh-CN" dirty="0"/>
              <a:t>K</a:t>
            </a:r>
            <a:r>
              <a:rPr lang="zh-CN" altLang="en-US" dirty="0"/>
              <a:t>，</a:t>
            </a:r>
            <a:r>
              <a:rPr lang="en-US" altLang="zh-CN" dirty="0" err="1"/>
              <a:t>hn</a:t>
            </a:r>
            <a:r>
              <a:rPr lang="zh-CN" altLang="en-US" dirty="0"/>
              <a:t>为</a:t>
            </a:r>
            <a:r>
              <a:rPr lang="en-US" altLang="zh-CN" dirty="0"/>
              <a:t>FIR</a:t>
            </a:r>
            <a:r>
              <a:rPr lang="zh-CN" altLang="en-US" dirty="0"/>
              <a:t>滤波器的单位脉冲响应向量，即</a:t>
            </a:r>
            <a:r>
              <a:rPr lang="en-US" altLang="zh-CN" dirty="0"/>
              <a:t>FIR</a:t>
            </a:r>
            <a:r>
              <a:rPr lang="zh-CN" altLang="en-US" dirty="0"/>
              <a:t>直接型结构系数向量。</a:t>
            </a:r>
          </a:p>
          <a:p>
            <a:pPr eaLnBrk="1" hangingPunct="1">
              <a:lnSpc>
                <a:spcPct val="130000"/>
              </a:lnSpc>
            </a:pPr>
            <a:endParaRPr lang="zh-CN" altLang="en-US" dirty="0"/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</a:t>
            </a:r>
            <a:r>
              <a:rPr lang="zh-CN" altLang="en-US" dirty="0" smtClean="0">
                <a:solidFill>
                  <a:srgbClr val="CC00FF"/>
                </a:solidFill>
                <a:latin typeface="华文琥珀" pitchFamily="2" charset="-122"/>
                <a:ea typeface="华文琥珀" pitchFamily="2" charset="-122"/>
              </a:rPr>
              <a:t>前面例子 </a:t>
            </a:r>
            <a:r>
              <a:rPr lang="zh-CN" altLang="en-US" dirty="0" smtClean="0"/>
              <a:t>的</a:t>
            </a:r>
            <a:r>
              <a:rPr lang="zh-CN" altLang="en-US" dirty="0"/>
              <a:t>求解程序如下：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</a:t>
            </a:r>
            <a:r>
              <a:rPr lang="en-US" altLang="zh-CN" dirty="0" err="1"/>
              <a:t>hn</a:t>
            </a:r>
            <a:r>
              <a:rPr lang="en-US" altLang="zh-CN" dirty="0"/>
              <a:t>=</a:t>
            </a:r>
            <a:r>
              <a:rPr lang="zh-CN" altLang="en-US" dirty="0"/>
              <a:t>［</a:t>
            </a:r>
            <a:r>
              <a:rPr lang="en-US" altLang="zh-CN" dirty="0"/>
              <a:t>1, </a:t>
            </a:r>
            <a:r>
              <a:rPr lang="zh-CN" altLang="en-US" dirty="0"/>
              <a:t>－</a:t>
            </a:r>
            <a:r>
              <a:rPr lang="en-US" altLang="zh-CN" dirty="0"/>
              <a:t>0.9, 0.64, </a:t>
            </a:r>
            <a:r>
              <a:rPr lang="zh-CN" altLang="en-US" dirty="0"/>
              <a:t>－</a:t>
            </a:r>
            <a:r>
              <a:rPr lang="en-US" altLang="zh-CN" dirty="0"/>
              <a:t>0.576</a:t>
            </a:r>
            <a:r>
              <a:rPr lang="zh-CN" altLang="en-US" dirty="0"/>
              <a:t>］</a:t>
            </a:r>
            <a:r>
              <a:rPr lang="en-US" altLang="zh-CN" dirty="0"/>
              <a:t>;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</a:t>
            </a:r>
            <a:r>
              <a:rPr lang="en-US" altLang="zh-CN" dirty="0"/>
              <a:t>K=tf2latc(</a:t>
            </a:r>
            <a:r>
              <a:rPr lang="en-US" altLang="zh-CN" dirty="0" err="1"/>
              <a:t>hn</a:t>
            </a:r>
            <a:r>
              <a:rPr lang="en-US" altLang="zh-CN" dirty="0"/>
              <a:t>)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运行结果：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　　</a:t>
            </a:r>
            <a:r>
              <a:rPr lang="en-US" altLang="zh-CN" dirty="0"/>
              <a:t>K=</a:t>
            </a:r>
            <a:r>
              <a:rPr lang="zh-CN" altLang="en-US" dirty="0"/>
              <a:t>［－</a:t>
            </a:r>
            <a:r>
              <a:rPr lang="en-US" altLang="zh-CN" dirty="0"/>
              <a:t>0.6728      0.1820     </a:t>
            </a:r>
            <a:r>
              <a:rPr lang="zh-CN" altLang="en-US" dirty="0"/>
              <a:t>－</a:t>
            </a:r>
            <a:r>
              <a:rPr lang="en-US" altLang="zh-CN" dirty="0"/>
              <a:t>0.5760</a:t>
            </a:r>
            <a:r>
              <a:rPr lang="zh-CN" altLang="en-US" dirty="0"/>
              <a:t>］</a:t>
            </a:r>
          </a:p>
          <a:p>
            <a:pPr eaLnBrk="1" hangingPunct="1">
              <a:lnSpc>
                <a:spcPct val="130000"/>
              </a:lnSpc>
            </a:pPr>
            <a:r>
              <a:rPr lang="zh-CN" altLang="en-US" dirty="0"/>
              <a:t></a:t>
            </a:r>
          </a:p>
        </p:txBody>
      </p:sp>
      <p:sp>
        <p:nvSpPr>
          <p:cNvPr id="5" name="矩形 4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</p:spTree>
    <p:extLst>
      <p:ext uri="{BB962C8B-B14F-4D97-AF65-F5344CB8AC3E}">
        <p14:creationId xmlns:p14="http://schemas.microsoft.com/office/powerpoint/2010/main" val="42393406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3838" y="228600"/>
            <a:ext cx="749296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量化效应带来滤波器性能下降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例子</a:t>
            </a: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924" y="835409"/>
            <a:ext cx="43434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75000"/>
              </a:lnSpc>
              <a:buClr>
                <a:srgbClr val="00FF00"/>
              </a:buClr>
              <a:buNone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一个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FIR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低通滤波器的量化系数效应</a:t>
            </a:r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" y="2696132"/>
            <a:ext cx="9141246" cy="4161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2023" y="1371600"/>
            <a:ext cx="86772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以下是一个满足线性相位的</a:t>
            </a:r>
            <a:r>
              <a:rPr lang="en-US" altLang="zh-CN" dirty="0" smtClean="0"/>
              <a:t>FIR</a:t>
            </a:r>
            <a:r>
              <a:rPr lang="zh-CN" altLang="en-US" dirty="0" smtClean="0"/>
              <a:t>低通滤波器，一共</a:t>
            </a:r>
            <a:r>
              <a:rPr lang="en-US" altLang="zh-CN" dirty="0" smtClean="0"/>
              <a:t>27</a:t>
            </a:r>
            <a:r>
              <a:rPr lang="zh-CN" altLang="en-US" dirty="0" smtClean="0"/>
              <a:t>阶，一共</a:t>
            </a:r>
            <a:r>
              <a:rPr lang="en-US" altLang="zh-CN" dirty="0" smtClean="0"/>
              <a:t>27</a:t>
            </a:r>
            <a:r>
              <a:rPr lang="zh-CN" altLang="en-US" dirty="0" smtClean="0"/>
              <a:t>个零点。</a:t>
            </a:r>
            <a:endParaRPr lang="zh-CN" altLang="en-US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399" y="1787098"/>
            <a:ext cx="5495925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2183445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1193838" y="228600"/>
            <a:ext cx="749296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量化效应带来滤波器性能下降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例子</a:t>
            </a: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61924" y="914400"/>
            <a:ext cx="43434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75000"/>
              </a:lnSpc>
              <a:buClr>
                <a:srgbClr val="00FF00"/>
              </a:buClr>
              <a:buNone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一个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FIR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低通滤波器的量化系数效应</a:t>
            </a:r>
          </a:p>
        </p:txBody>
      </p:sp>
      <p:pic>
        <p:nvPicPr>
          <p:cNvPr id="157701" name="Picture 5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00" y="20385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2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0385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3886200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4" name="Picture 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0" y="20385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5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00" y="20385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6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00" y="3886200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7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00" y="3886200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8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0" y="3886200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885825" y="1495641"/>
            <a:ext cx="7620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从左到右为</a:t>
            </a:r>
            <a:r>
              <a:rPr lang="en-US" altLang="zh-CN" dirty="0" smtClean="0"/>
              <a:t>h(n)</a:t>
            </a:r>
            <a:r>
              <a:rPr lang="zh-CN" altLang="en-US" dirty="0" smtClean="0"/>
              <a:t>时域系数、幅频特性</a:t>
            </a:r>
            <a:r>
              <a:rPr lang="en-US" altLang="zh-CN" dirty="0" smtClean="0"/>
              <a:t>(dB)</a:t>
            </a:r>
            <a:r>
              <a:rPr lang="zh-CN" altLang="en-US" dirty="0" smtClean="0"/>
              <a:t>，相频特性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85825" y="5638800"/>
            <a:ext cx="7620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从左到右为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位系数量化后的幅频特性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5627082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24" y="914400"/>
            <a:ext cx="43434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75000"/>
              </a:lnSpc>
              <a:buClr>
                <a:srgbClr val="00FF00"/>
              </a:buClr>
              <a:buNone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一个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FIR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低通滤波器的量化系数效应</a:t>
            </a:r>
          </a:p>
        </p:txBody>
      </p:sp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500" y="226229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7" name="Picture 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600" y="430551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95325" y="1545342"/>
            <a:ext cx="7620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理想、</a:t>
            </a:r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16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8</a:t>
            </a:r>
            <a:r>
              <a:rPr lang="zh-CN" altLang="en-US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位量化的零点对比</a:t>
            </a:r>
            <a:endParaRPr lang="zh-CN" altLang="en-US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725" y="2190966"/>
            <a:ext cx="4564600" cy="4105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4" y="226229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872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14" y="43245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矩形 9"/>
          <p:cNvSpPr/>
          <p:nvPr/>
        </p:nvSpPr>
        <p:spPr>
          <a:xfrm>
            <a:off x="1193838" y="228600"/>
            <a:ext cx="749296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量化效应带来滤波器性能下降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例子</a:t>
            </a: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69746907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1924" y="914400"/>
            <a:ext cx="4343401" cy="6309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lnSpc>
                <a:spcPct val="175000"/>
              </a:lnSpc>
              <a:buClr>
                <a:srgbClr val="00FF00"/>
              </a:buClr>
              <a:buNone/>
            </a:pP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一个</a:t>
            </a:r>
            <a:r>
              <a:rPr lang="en-US" altLang="zh-CN" sz="2000" dirty="0">
                <a:latin typeface="华文楷体" pitchFamily="2" charset="-122"/>
                <a:ea typeface="华文楷体" pitchFamily="2" charset="-122"/>
              </a:rPr>
              <a:t>FIR</a:t>
            </a:r>
            <a:r>
              <a:rPr lang="zh-CN" altLang="en-US" sz="2000" dirty="0">
                <a:latin typeface="华文楷体" pitchFamily="2" charset="-122"/>
                <a:ea typeface="华文楷体" pitchFamily="2" charset="-122"/>
              </a:rPr>
              <a:t>低通滤波器的量化系数效应</a:t>
            </a:r>
          </a:p>
        </p:txBody>
      </p:sp>
      <p:pic>
        <p:nvPicPr>
          <p:cNvPr id="157703" name="Picture 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00" y="21909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6" name="Picture 1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3600" y="21909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7" name="Picture 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5200" y="21909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7708" name="Picture 1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0" y="2190966"/>
            <a:ext cx="2160000" cy="1619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95325" y="1545342"/>
            <a:ext cx="762000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从左到右为</a:t>
            </a:r>
            <a:r>
              <a:rPr lang="en-US" altLang="zh-CN" dirty="0" smtClean="0"/>
              <a:t>16</a:t>
            </a:r>
            <a:r>
              <a:rPr lang="zh-CN" altLang="en-US" dirty="0" smtClean="0"/>
              <a:t>、</a:t>
            </a:r>
            <a:r>
              <a:rPr lang="en-US" altLang="zh-CN" dirty="0" smtClean="0"/>
              <a:t>12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8</a:t>
            </a:r>
            <a:r>
              <a:rPr lang="zh-CN" altLang="en-US" dirty="0" smtClean="0"/>
              <a:t>、</a:t>
            </a:r>
            <a:r>
              <a:rPr lang="en-US" altLang="zh-CN" dirty="0" smtClean="0"/>
              <a:t>6</a:t>
            </a:r>
            <a:r>
              <a:rPr lang="zh-CN" altLang="en-US" dirty="0" smtClean="0"/>
              <a:t>位系数量化后的幅频特性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3886200"/>
            <a:ext cx="8305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朴素解释：系数量化的噪声具有随机性，因此相当于在原来的滤波器上叠加了一个</a:t>
            </a:r>
            <a:r>
              <a:rPr lang="zh-CN" altLang="en-US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随机噪声</a:t>
            </a:r>
            <a:r>
              <a:rPr lang="zh-CN" altLang="en-US" dirty="0" smtClean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，随机噪声的具有</a:t>
            </a:r>
            <a:r>
              <a:rPr lang="zh-CN" altLang="en-US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白色频谱</a:t>
            </a:r>
            <a:r>
              <a:rPr lang="zh-CN" altLang="en-US" dirty="0" smtClean="0">
                <a:solidFill>
                  <a:srgbClr val="7030A0"/>
                </a:solidFill>
                <a:latin typeface="华文楷体" pitchFamily="2" charset="-122"/>
                <a:ea typeface="华文楷体" pitchFamily="2" charset="-122"/>
              </a:rPr>
              <a:t>，因此，会在整个频带上叠加一个幅频误差，这个幅频误差会降低通带的平坦度，会抬高滤波器截止带的增益。导致滤波器滤波特性下降。</a:t>
            </a:r>
            <a:endParaRPr lang="zh-CN" altLang="en-US" dirty="0">
              <a:solidFill>
                <a:srgbClr val="7030A0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193838" y="228600"/>
            <a:ext cx="7492962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量化效应带来滤波器性能下降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例子</a:t>
            </a: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61851139"/>
      </p:ext>
    </p:extLst>
  </p:cSld>
  <p:clrMapOvr>
    <a:masterClrMapping/>
  </p:clrMapOvr>
  <p:transition>
    <p:wipe/>
  </p:transition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作业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28600" y="11430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习题与上机题</a:t>
            </a:r>
            <a:endParaRPr lang="en-US" altLang="zh-CN" dirty="0" smtClean="0"/>
          </a:p>
          <a:p>
            <a:r>
              <a:rPr lang="zh-CN" altLang="en-US" dirty="0"/>
              <a:t>第</a:t>
            </a:r>
            <a:r>
              <a:rPr lang="en-US" altLang="zh-CN" dirty="0" smtClean="0"/>
              <a:t>9</a:t>
            </a:r>
            <a:r>
              <a:rPr lang="zh-CN" altLang="en-US" smtClean="0"/>
              <a:t>；第</a:t>
            </a:r>
            <a:r>
              <a:rPr lang="en-US" altLang="zh-CN" smtClean="0"/>
              <a:t>12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0981820"/>
      </p:ext>
    </p:extLst>
  </p:cSld>
  <p:clrMapOvr>
    <a:masterClrMapping/>
  </p:clrMapOvr>
  <p:transition>
    <p:fade/>
  </p:transition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 b="0" dirty="0" smtClean="0"/>
          </a:p>
          <a:p>
            <a:pPr>
              <a:buFontTx/>
              <a:buNone/>
            </a:pPr>
            <a:endParaRPr lang="en-US" altLang="zh-CN" b="0" dirty="0" smtClean="0"/>
          </a:p>
          <a:p>
            <a:pPr>
              <a:buFontTx/>
              <a:buNone/>
            </a:pPr>
            <a:endParaRPr lang="en-US" altLang="zh-CN" b="0" dirty="0" smtClean="0"/>
          </a:p>
          <a:p>
            <a:pPr algn="ctr">
              <a:buFontTx/>
              <a:buNone/>
            </a:pPr>
            <a:endParaRPr lang="en-US" altLang="zh-CN" b="0" dirty="0" smtClean="0"/>
          </a:p>
          <a:p>
            <a:pPr algn="ctr">
              <a:buFontTx/>
              <a:buNone/>
            </a:pPr>
            <a:r>
              <a:rPr lang="zh-CN" altLang="en-US" sz="6000" b="0" dirty="0" smtClean="0">
                <a:latin typeface="华文琥珀" pitchFamily="2" charset="-122"/>
                <a:ea typeface="华文琥珀" pitchFamily="2" charset="-122"/>
              </a:rPr>
              <a:t>谢谢！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idx="1"/>
          </p:nvPr>
        </p:nvSpPr>
        <p:spPr>
          <a:xfrm>
            <a:off x="341313" y="1223963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solidFill>
                  <a:srgbClr val="990033"/>
                </a:solidFill>
                <a:latin typeface="华文新魏" pitchFamily="2" charset="-122"/>
              </a:rPr>
              <a:t>                       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1000" dirty="0">
              <a:latin typeface="华文新魏" pitchFamily="2" charset="-122"/>
            </a:endParaRPr>
          </a:p>
          <a:p>
            <a:pPr eaLnBrk="0" hangingPunct="0">
              <a:lnSpc>
                <a:spcPct val="13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zh-CN" dirty="0">
                <a:latin typeface="华文新魏" pitchFamily="2" charset="-122"/>
              </a:rPr>
              <a:t>        </a:t>
            </a:r>
            <a:r>
              <a:rPr lang="zh-CN" altLang="en-US" sz="2400" dirty="0">
                <a:latin typeface="华文新魏" pitchFamily="2" charset="-122"/>
              </a:rPr>
              <a:t>基本信号流图对应一种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</a:rPr>
              <a:t>具体的运算方法</a:t>
            </a:r>
            <a:r>
              <a:rPr lang="zh-CN" altLang="en-US" sz="2400" dirty="0">
                <a:latin typeface="华文新魏" pitchFamily="2" charset="-122"/>
              </a:rPr>
              <a:t>，非基本信号流图不能用一种具体的运算方法来实现。网络结构可以通过基本信号流图来</a:t>
            </a:r>
            <a:r>
              <a:rPr lang="zh-CN" altLang="en-US" sz="2400" dirty="0">
                <a:solidFill>
                  <a:srgbClr val="0000CC"/>
                </a:solidFill>
                <a:latin typeface="华文新魏" pitchFamily="2" charset="-122"/>
              </a:rPr>
              <a:t>描述</a:t>
            </a:r>
            <a:r>
              <a:rPr lang="zh-CN" altLang="en-US" sz="2400" dirty="0">
                <a:latin typeface="华文新魏" pitchFamily="2" charset="-122"/>
              </a:rPr>
              <a:t>。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>
              <a:solidFill>
                <a:srgbClr val="990033"/>
              </a:solidFill>
              <a:latin typeface="华文新魏" pitchFamily="2" charset="-122"/>
            </a:endParaRPr>
          </a:p>
        </p:txBody>
      </p:sp>
      <p:grpSp>
        <p:nvGrpSpPr>
          <p:cNvPr id="616472" name="Group 24"/>
          <p:cNvGrpSpPr>
            <a:grpSpLocks/>
          </p:cNvGrpSpPr>
          <p:nvPr/>
        </p:nvGrpSpPr>
        <p:grpSpPr bwMode="auto">
          <a:xfrm>
            <a:off x="927100" y="2259013"/>
            <a:ext cx="6731000" cy="1350962"/>
            <a:chOff x="584" y="1423"/>
            <a:chExt cx="4240" cy="851"/>
          </a:xfrm>
        </p:grpSpPr>
        <p:sp>
          <p:nvSpPr>
            <p:cNvPr id="616452" name="Text Box 4"/>
            <p:cNvSpPr txBox="1">
              <a:spLocks noChangeArrowheads="1"/>
            </p:cNvSpPr>
            <p:nvPr/>
          </p:nvSpPr>
          <p:spPr bwMode="auto">
            <a:xfrm>
              <a:off x="3787" y="1423"/>
              <a:ext cx="192" cy="19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grpSp>
          <p:nvGrpSpPr>
            <p:cNvPr id="616453" name="Group 5"/>
            <p:cNvGrpSpPr>
              <a:grpSpLocks/>
            </p:cNvGrpSpPr>
            <p:nvPr/>
          </p:nvGrpSpPr>
          <p:grpSpPr bwMode="auto">
            <a:xfrm>
              <a:off x="584" y="1480"/>
              <a:ext cx="1903" cy="794"/>
              <a:chOff x="480" y="2160"/>
              <a:chExt cx="1903" cy="794"/>
            </a:xfrm>
          </p:grpSpPr>
          <p:sp>
            <p:nvSpPr>
              <p:cNvPr id="616454" name="Text Box 6"/>
              <p:cNvSpPr txBox="1">
                <a:spLocks noChangeArrowheads="1"/>
              </p:cNvSpPr>
              <p:nvPr/>
            </p:nvSpPr>
            <p:spPr bwMode="auto">
              <a:xfrm>
                <a:off x="480" y="2256"/>
                <a:ext cx="368" cy="24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b="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x(n)</a:t>
                </a:r>
              </a:p>
            </p:txBody>
          </p:sp>
          <p:sp>
            <p:nvSpPr>
              <p:cNvPr id="616455" name="Text Box 7"/>
              <p:cNvSpPr txBox="1">
                <a:spLocks noChangeArrowheads="1"/>
              </p:cNvSpPr>
              <p:nvPr/>
            </p:nvSpPr>
            <p:spPr bwMode="auto">
              <a:xfrm>
                <a:off x="2016" y="2264"/>
                <a:ext cx="367" cy="23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b="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y(n)</a:t>
                </a:r>
              </a:p>
            </p:txBody>
          </p:sp>
          <p:sp>
            <p:nvSpPr>
              <p:cNvPr id="616456" name="Text Box 8"/>
              <p:cNvSpPr txBox="1">
                <a:spLocks noChangeArrowheads="1"/>
              </p:cNvSpPr>
              <p:nvPr/>
            </p:nvSpPr>
            <p:spPr bwMode="auto">
              <a:xfrm>
                <a:off x="1312" y="2160"/>
                <a:ext cx="368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b="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H(z)</a:t>
                </a:r>
              </a:p>
            </p:txBody>
          </p:sp>
          <p:sp>
            <p:nvSpPr>
              <p:cNvPr id="616457" name="Line 9"/>
              <p:cNvSpPr>
                <a:spLocks noChangeShapeType="1"/>
              </p:cNvSpPr>
              <p:nvPr/>
            </p:nvSpPr>
            <p:spPr bwMode="auto">
              <a:xfrm flipV="1">
                <a:off x="912" y="2440"/>
                <a:ext cx="645" cy="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/>
              <a:lstStyle/>
              <a:p>
                <a:pPr eaLnBrk="1" hangingPunct="1"/>
                <a:endParaRPr lang="zh-CN" altLang="en-US" sz="1800" b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458" name="Line 10"/>
              <p:cNvSpPr>
                <a:spLocks noChangeShapeType="1"/>
              </p:cNvSpPr>
              <p:nvPr/>
            </p:nvSpPr>
            <p:spPr bwMode="auto">
              <a:xfrm>
                <a:off x="1440" y="2448"/>
                <a:ext cx="48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/>
              <a:lstStyle/>
              <a:p>
                <a:pPr eaLnBrk="1" hangingPunct="1"/>
                <a:endParaRPr lang="zh-CN" altLang="en-US" sz="1800" b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459" name="Text Box 11"/>
              <p:cNvSpPr txBox="1">
                <a:spLocks noChangeArrowheads="1"/>
              </p:cNvSpPr>
              <p:nvPr/>
            </p:nvSpPr>
            <p:spPr bwMode="auto">
              <a:xfrm>
                <a:off x="1200" y="2704"/>
                <a:ext cx="48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b="0" dirty="0" smtClean="0">
                    <a:solidFill>
                      <a:srgbClr val="000000"/>
                    </a:solidFill>
                    <a:latin typeface="黑体" pitchFamily="49" charset="-122"/>
                  </a:rPr>
                  <a:t>图</a:t>
                </a:r>
                <a:r>
                  <a:rPr kumimoji="1" lang="en-US" altLang="zh-CN" sz="2000" b="0" dirty="0" smtClean="0">
                    <a:solidFill>
                      <a:srgbClr val="000000"/>
                    </a:solidFill>
                    <a:latin typeface="黑体" pitchFamily="49" charset="-122"/>
                  </a:rPr>
                  <a:t>1</a:t>
                </a:r>
              </a:p>
            </p:txBody>
          </p:sp>
        </p:grpSp>
        <p:grpSp>
          <p:nvGrpSpPr>
            <p:cNvPr id="616460" name="Group 12"/>
            <p:cNvGrpSpPr>
              <a:grpSpLocks/>
            </p:cNvGrpSpPr>
            <p:nvPr/>
          </p:nvGrpSpPr>
          <p:grpSpPr bwMode="auto">
            <a:xfrm>
              <a:off x="2937" y="1536"/>
              <a:ext cx="1887" cy="738"/>
              <a:chOff x="2993" y="2256"/>
              <a:chExt cx="1887" cy="738"/>
            </a:xfrm>
          </p:grpSpPr>
          <p:sp>
            <p:nvSpPr>
              <p:cNvPr id="616461" name="Text Box 13"/>
              <p:cNvSpPr txBox="1">
                <a:spLocks noChangeArrowheads="1"/>
              </p:cNvSpPr>
              <p:nvPr/>
            </p:nvSpPr>
            <p:spPr bwMode="auto">
              <a:xfrm>
                <a:off x="3552" y="2544"/>
                <a:ext cx="240" cy="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-b</a:t>
                </a:r>
              </a:p>
            </p:txBody>
          </p:sp>
          <p:sp>
            <p:nvSpPr>
              <p:cNvPr id="616462" name="Freeform 14"/>
              <p:cNvSpPr>
                <a:spLocks/>
              </p:cNvSpPr>
              <p:nvPr/>
            </p:nvSpPr>
            <p:spPr bwMode="auto">
              <a:xfrm flipH="1">
                <a:off x="3696" y="2400"/>
                <a:ext cx="576" cy="279"/>
              </a:xfrm>
              <a:custGeom>
                <a:avLst/>
                <a:gdLst>
                  <a:gd name="T0" fmla="*/ 900 w 900"/>
                  <a:gd name="T1" fmla="*/ 0 h 468"/>
                  <a:gd name="T2" fmla="*/ 540 w 900"/>
                  <a:gd name="T3" fmla="*/ 468 h 468"/>
                  <a:gd name="T4" fmla="*/ 0 w 900"/>
                  <a:gd name="T5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900" h="468">
                    <a:moveTo>
                      <a:pt x="900" y="0"/>
                    </a:moveTo>
                    <a:cubicBezTo>
                      <a:pt x="795" y="234"/>
                      <a:pt x="690" y="468"/>
                      <a:pt x="540" y="468"/>
                    </a:cubicBezTo>
                    <a:cubicBezTo>
                      <a:pt x="390" y="468"/>
                      <a:pt x="195" y="234"/>
                      <a:pt x="0" y="0"/>
                    </a:cubicBezTo>
                  </a:path>
                </a:pathLst>
              </a:custGeom>
              <a:solidFill>
                <a:schemeClr val="bg1"/>
              </a:solidFill>
              <a:ln w="38100" cmpd="sng">
                <a:solidFill>
                  <a:srgbClr val="000000"/>
                </a:solidFill>
                <a:round/>
                <a:headEnd type="triangle" w="med" len="med"/>
                <a:tailEnd type="none" w="med" len="med"/>
              </a:ln>
            </p:spPr>
            <p:txBody>
              <a:bodyPr lIns="0" tIns="0" rIns="0"/>
              <a:lstStyle/>
              <a:p>
                <a:pPr eaLnBrk="1" hangingPunct="1"/>
                <a:endParaRPr lang="zh-CN" altLang="en-US" sz="1800" b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463" name="Text Box 15"/>
              <p:cNvSpPr txBox="1">
                <a:spLocks noChangeArrowheads="1"/>
              </p:cNvSpPr>
              <p:nvPr/>
            </p:nvSpPr>
            <p:spPr bwMode="auto">
              <a:xfrm>
                <a:off x="2993" y="2304"/>
                <a:ext cx="367" cy="192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b="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x(n)</a:t>
                </a:r>
              </a:p>
            </p:txBody>
          </p:sp>
          <p:sp>
            <p:nvSpPr>
              <p:cNvPr id="616464" name="Text Box 16"/>
              <p:cNvSpPr txBox="1">
                <a:spLocks noChangeArrowheads="1"/>
              </p:cNvSpPr>
              <p:nvPr/>
            </p:nvSpPr>
            <p:spPr bwMode="auto">
              <a:xfrm>
                <a:off x="4512" y="2256"/>
                <a:ext cx="368" cy="28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 lIns="0" tIns="0" rIns="0" bIns="0"/>
              <a:lstStyle/>
              <a:p>
                <a:pPr algn="ctr"/>
                <a:r>
                  <a:rPr lang="en-US" altLang="zh-CN" sz="2000" b="0" smtClean="0">
                    <a:solidFill>
                      <a:srgbClr val="000000"/>
                    </a:solidFill>
                    <a:latin typeface="华文新魏" pitchFamily="2" charset="-122"/>
                    <a:ea typeface="华文新魏" pitchFamily="2" charset="-122"/>
                  </a:rPr>
                  <a:t>y(n)</a:t>
                </a:r>
              </a:p>
            </p:txBody>
          </p:sp>
          <p:sp>
            <p:nvSpPr>
              <p:cNvPr id="616465" name="Line 17"/>
              <p:cNvSpPr>
                <a:spLocks noChangeShapeType="1"/>
              </p:cNvSpPr>
              <p:nvPr/>
            </p:nvSpPr>
            <p:spPr bwMode="auto">
              <a:xfrm>
                <a:off x="3840" y="2400"/>
                <a:ext cx="61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/>
              <a:lstStyle/>
              <a:p>
                <a:pPr eaLnBrk="1" hangingPunct="1"/>
                <a:endParaRPr lang="zh-CN" altLang="en-US" sz="1800" b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466" name="Line 18"/>
              <p:cNvSpPr>
                <a:spLocks noChangeShapeType="1"/>
              </p:cNvSpPr>
              <p:nvPr/>
            </p:nvSpPr>
            <p:spPr bwMode="auto">
              <a:xfrm>
                <a:off x="3408" y="2400"/>
                <a:ext cx="59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lIns="0" tIns="0" rIns="0"/>
              <a:lstStyle/>
              <a:p>
                <a:pPr eaLnBrk="1" hangingPunct="1"/>
                <a:endParaRPr lang="zh-CN" altLang="en-US" sz="1800" b="0" smtClean="0">
                  <a:solidFill>
                    <a:srgbClr val="000000"/>
                  </a:solidFill>
                </a:endParaRPr>
              </a:p>
            </p:txBody>
          </p:sp>
          <p:sp>
            <p:nvSpPr>
              <p:cNvPr id="616467" name="Text Box 19"/>
              <p:cNvSpPr txBox="1">
                <a:spLocks noChangeArrowheads="1"/>
              </p:cNvSpPr>
              <p:nvPr/>
            </p:nvSpPr>
            <p:spPr bwMode="auto">
              <a:xfrm>
                <a:off x="3808" y="2744"/>
                <a:ext cx="416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zh-CN" altLang="en-US" sz="2000" b="0" dirty="0" smtClean="0">
                    <a:solidFill>
                      <a:srgbClr val="000000"/>
                    </a:solidFill>
                    <a:latin typeface="黑体" pitchFamily="49" charset="-122"/>
                  </a:rPr>
                  <a:t>图</a:t>
                </a:r>
                <a:r>
                  <a:rPr kumimoji="1" lang="en-US" altLang="zh-CN" sz="2000" b="0" dirty="0" smtClean="0">
                    <a:solidFill>
                      <a:srgbClr val="000000"/>
                    </a:solidFill>
                    <a:latin typeface="黑体" pitchFamily="49" charset="-122"/>
                  </a:rPr>
                  <a:t>2</a:t>
                </a:r>
              </a:p>
            </p:txBody>
          </p:sp>
        </p:grpSp>
      </p:grpSp>
      <p:sp>
        <p:nvSpPr>
          <p:cNvPr id="616468" name="Rectangle 20"/>
          <p:cNvSpPr>
            <a:spLocks noChangeArrowheads="1"/>
          </p:cNvSpPr>
          <p:nvPr/>
        </p:nvSpPr>
        <p:spPr bwMode="auto">
          <a:xfrm>
            <a:off x="531813" y="5562599"/>
            <a:ext cx="8235950" cy="111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b="0" dirty="0" smtClean="0">
                <a:solidFill>
                  <a:srgbClr val="003399"/>
                </a:solidFill>
                <a:latin typeface="黑体" pitchFamily="49" charset="-122"/>
              </a:rPr>
              <a:t>    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以上两图都不满足基本信号流图的条件，</a:t>
            </a:r>
            <a:r>
              <a:rPr lang="zh-CN" altLang="en-US" b="0" dirty="0" smtClean="0">
                <a:solidFill>
                  <a:srgbClr val="0000CC"/>
                </a:solidFill>
                <a:latin typeface="华文新魏" pitchFamily="2" charset="-122"/>
              </a:rPr>
              <a:t>图</a:t>
            </a:r>
            <a:r>
              <a:rPr lang="en-US" altLang="zh-CN" b="0" dirty="0" smtClean="0">
                <a:solidFill>
                  <a:srgbClr val="0000CC"/>
                </a:solidFill>
                <a:latin typeface="华文新魏" pitchFamily="2" charset="-122"/>
              </a:rPr>
              <a:t>1</a:t>
            </a:r>
            <a:r>
              <a:rPr lang="zh-CN" altLang="en-US" b="0" dirty="0" smtClean="0">
                <a:solidFill>
                  <a:srgbClr val="0000CC"/>
                </a:solidFill>
                <a:latin typeface="华文新魏" pitchFamily="2" charset="-122"/>
              </a:rPr>
              <a:t>支路的增益不是常数或</a:t>
            </a:r>
            <a:r>
              <a:rPr lang="en-US" altLang="zh-CN" b="0" dirty="0" smtClean="0">
                <a:solidFill>
                  <a:srgbClr val="0000CC"/>
                </a:solidFill>
                <a:latin typeface="华文新魏" pitchFamily="2" charset="-122"/>
              </a:rPr>
              <a:t>Z</a:t>
            </a:r>
            <a:r>
              <a:rPr lang="en-US" altLang="zh-CN" b="0" baseline="30000" dirty="0" smtClean="0">
                <a:solidFill>
                  <a:srgbClr val="0000CC"/>
                </a:solidFill>
                <a:latin typeface="华文新魏" pitchFamily="2" charset="-122"/>
              </a:rPr>
              <a:t>-1</a:t>
            </a:r>
            <a:r>
              <a:rPr lang="zh-CN" altLang="en-US" b="0" dirty="0" smtClean="0">
                <a:solidFill>
                  <a:srgbClr val="0000CC"/>
                </a:solidFill>
                <a:latin typeface="华文新魏" pitchFamily="2" charset="-122"/>
              </a:rPr>
              <a:t>，图</a:t>
            </a:r>
            <a:r>
              <a:rPr lang="en-US" altLang="zh-CN" b="0" dirty="0" smtClean="0">
                <a:solidFill>
                  <a:srgbClr val="0000CC"/>
                </a:solidFill>
                <a:latin typeface="华文新魏" pitchFamily="2" charset="-122"/>
              </a:rPr>
              <a:t>2</a:t>
            </a:r>
            <a:r>
              <a:rPr lang="zh-CN" altLang="en-US" b="0" dirty="0" smtClean="0">
                <a:solidFill>
                  <a:srgbClr val="0000CC"/>
                </a:solidFill>
                <a:latin typeface="华文新魏" pitchFamily="2" charset="-122"/>
              </a:rPr>
              <a:t>的流图环路中没有延时支路</a:t>
            </a:r>
            <a:r>
              <a:rPr kumimoji="1" lang="zh-CN" altLang="en-US" b="0" dirty="0" smtClean="0">
                <a:solidFill>
                  <a:srgbClr val="003399"/>
                </a:solidFill>
                <a:latin typeface="黑体" pitchFamily="49" charset="-122"/>
              </a:rPr>
              <a:t>。</a:t>
            </a:r>
          </a:p>
        </p:txBody>
      </p:sp>
      <p:sp>
        <p:nvSpPr>
          <p:cNvPr id="616474" name="Rectangle 26"/>
          <p:cNvSpPr>
            <a:spLocks noChangeArrowheads="1"/>
          </p:cNvSpPr>
          <p:nvPr/>
        </p:nvSpPr>
        <p:spPr bwMode="auto">
          <a:xfrm>
            <a:off x="901700" y="1203326"/>
            <a:ext cx="764824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lang="zh-CN" altLang="en-US" sz="2800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  <a:cs typeface="Times New Roman" pitchFamily="18" charset="0"/>
              </a:rPr>
              <a:t>例题</a:t>
            </a:r>
            <a:r>
              <a:rPr lang="en-US" altLang="zh-CN" sz="2800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  <a:cs typeface="Times New Roman" pitchFamily="18" charset="0"/>
              </a:rPr>
              <a:t>1</a:t>
            </a:r>
            <a:r>
              <a:rPr lang="zh-CN" altLang="en-US" sz="2800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  <a:cs typeface="Times New Roman" pitchFamily="18" charset="0"/>
              </a:rPr>
              <a:t>：</a:t>
            </a:r>
            <a:r>
              <a:rPr lang="zh-CN" altLang="en-US" sz="3000" b="0" dirty="0" smtClean="0">
                <a:solidFill>
                  <a:srgbClr val="990033"/>
                </a:solidFill>
                <a:latin typeface="华文新魏" pitchFamily="2" charset="-122"/>
              </a:rPr>
              <a:t>判断下列两图是否为基本信号流图。</a:t>
            </a:r>
          </a:p>
        </p:txBody>
      </p:sp>
      <p:sp>
        <p:nvSpPr>
          <p:cNvPr id="24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</p:spTree>
    <p:extLst>
      <p:ext uri="{BB962C8B-B14F-4D97-AF65-F5344CB8AC3E}">
        <p14:creationId xmlns:p14="http://schemas.microsoft.com/office/powerpoint/2010/main" val="17171307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6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6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6468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474" name="Rectangle 2"/>
          <p:cNvSpPr>
            <a:spLocks noChangeArrowheads="1"/>
          </p:cNvSpPr>
          <p:nvPr/>
        </p:nvSpPr>
        <p:spPr bwMode="auto">
          <a:xfrm>
            <a:off x="609600" y="1676400"/>
            <a:ext cx="7875588" cy="457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由基本信号流图求系统函数</a:t>
            </a:r>
            <a:r>
              <a:rPr lang="en-US" altLang="zh-CN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H(z)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的过程</a:t>
            </a: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给定的信号流图，设置中间节点变量</a:t>
            </a: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，列出各节点变量方程；</a:t>
            </a:r>
            <a:endParaRPr lang="en-US" altLang="zh-CN" sz="2600" b="0" dirty="0" smtClean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形成联立方程组；</a:t>
            </a:r>
            <a:endParaRPr lang="en-US" altLang="zh-CN" sz="2600" b="0" dirty="0" smtClean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求解方程组，消除</a:t>
            </a: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中间节点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变量</a:t>
            </a: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，确定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流图的输入与输出</a:t>
            </a: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关系；</a:t>
            </a:r>
            <a:endParaRPr lang="en-US" altLang="zh-CN" sz="2600" b="0" dirty="0" smtClean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输入、输出关系求出系统函数</a:t>
            </a:r>
            <a:r>
              <a:rPr lang="en-US" altLang="zh-CN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H(z)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zh-CN" altLang="en-US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</p:spTree>
    <p:extLst>
      <p:ext uri="{BB962C8B-B14F-4D97-AF65-F5344CB8AC3E}">
        <p14:creationId xmlns:p14="http://schemas.microsoft.com/office/powerpoint/2010/main" val="13546678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174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174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174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6174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6174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747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idx="1"/>
          </p:nvPr>
        </p:nvSpPr>
        <p:spPr>
          <a:xfrm>
            <a:off x="315913" y="1058863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None/>
            </a:pPr>
            <a:r>
              <a:rPr lang="zh-CN" altLang="en-US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例题</a:t>
            </a:r>
            <a:r>
              <a:rPr lang="en-US" altLang="zh-CN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1</a:t>
            </a:r>
            <a:r>
              <a:rPr lang="zh-CN" altLang="en-US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：</a:t>
            </a:r>
            <a:r>
              <a:rPr lang="zh-CN" altLang="en-US" sz="2400" dirty="0" smtClean="0">
                <a:latin typeface="华文新魏" pitchFamily="2" charset="-122"/>
              </a:rPr>
              <a:t>已知</a:t>
            </a:r>
            <a:r>
              <a:rPr lang="zh-CN" altLang="en-US" sz="2400" dirty="0">
                <a:latin typeface="华文新魏" pitchFamily="2" charset="-122"/>
              </a:rPr>
              <a:t>基本信号流图如下，求其系统函数</a:t>
            </a:r>
            <a:r>
              <a:rPr lang="en-US" altLang="zh-CN" sz="2400" dirty="0">
                <a:latin typeface="华文新魏" pitchFamily="2" charset="-122"/>
              </a:rPr>
              <a:t>H(z)</a:t>
            </a:r>
            <a:r>
              <a:rPr lang="zh-CN" altLang="en-US" sz="2400" dirty="0">
                <a:latin typeface="华文新魏" pitchFamily="2" charset="-122"/>
              </a:rPr>
              <a:t>。</a:t>
            </a: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2400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400" dirty="0" smtClean="0">
              <a:solidFill>
                <a:srgbClr val="0000CC"/>
              </a:solidFill>
              <a:latin typeface="华文新魏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400" dirty="0" smtClean="0">
              <a:solidFill>
                <a:srgbClr val="0000CC"/>
              </a:solidFill>
              <a:latin typeface="华文新魏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r>
              <a:rPr lang="zh-CN" altLang="en-US" sz="2400" dirty="0" smtClean="0">
                <a:solidFill>
                  <a:srgbClr val="0000CC"/>
                </a:solidFill>
                <a:latin typeface="华文新魏" pitchFamily="2" charset="-122"/>
              </a:rPr>
              <a:t>解</a:t>
            </a:r>
            <a:r>
              <a:rPr lang="en-US" altLang="zh-CN" sz="2400" dirty="0">
                <a:solidFill>
                  <a:srgbClr val="0000CC"/>
                </a:solidFill>
                <a:latin typeface="华文新魏" pitchFamily="2" charset="-122"/>
              </a:rPr>
              <a:t>:</a:t>
            </a:r>
            <a:r>
              <a:rPr lang="en-US" altLang="zh-CN" sz="2400" dirty="0">
                <a:latin typeface="华文新魏" pitchFamily="2" charset="-122"/>
              </a:rPr>
              <a:t>(1)</a:t>
            </a:r>
            <a:r>
              <a:rPr lang="zh-CN" altLang="en-US" sz="2400" dirty="0">
                <a:latin typeface="华文新魏" pitchFamily="2" charset="-122"/>
              </a:rPr>
              <a:t>首先在信号流图中，设置中间节点变量</a:t>
            </a:r>
            <a:r>
              <a:rPr lang="en-US" altLang="zh-CN" sz="2400" dirty="0">
                <a:latin typeface="华文新魏" pitchFamily="2" charset="-122"/>
              </a:rPr>
              <a:t>w</a:t>
            </a:r>
            <a:r>
              <a:rPr lang="en-US" altLang="zh-CN" sz="2400" baseline="-30000" dirty="0">
                <a:latin typeface="华文新魏" pitchFamily="2" charset="-122"/>
              </a:rPr>
              <a:t>2</a:t>
            </a:r>
            <a:r>
              <a:rPr lang="en-US" altLang="zh-CN" sz="2400" baseline="30000" dirty="0">
                <a:latin typeface="华文新魏" pitchFamily="2" charset="-122"/>
              </a:rPr>
              <a:t>'</a:t>
            </a:r>
            <a:r>
              <a:rPr lang="en-US" altLang="zh-CN" sz="2400" dirty="0">
                <a:latin typeface="华文新魏" pitchFamily="2" charset="-122"/>
              </a:rPr>
              <a:t>(n)</a:t>
            </a:r>
            <a:r>
              <a:rPr lang="zh-CN" altLang="en-US" sz="2400" dirty="0">
                <a:latin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</a:rPr>
              <a:t>w</a:t>
            </a:r>
            <a:r>
              <a:rPr lang="en-US" altLang="zh-CN" sz="2400" baseline="-30000" dirty="0">
                <a:latin typeface="华文新魏" pitchFamily="2" charset="-122"/>
              </a:rPr>
              <a:t>2</a:t>
            </a:r>
            <a:r>
              <a:rPr lang="en-US" altLang="zh-CN" sz="2400" dirty="0">
                <a:latin typeface="华文新魏" pitchFamily="2" charset="-122"/>
              </a:rPr>
              <a:t>(n) </a:t>
            </a:r>
            <a:r>
              <a:rPr lang="zh-CN" altLang="en-US" sz="2400" dirty="0">
                <a:latin typeface="华文新魏" pitchFamily="2" charset="-122"/>
              </a:rPr>
              <a:t>、</a:t>
            </a:r>
            <a:r>
              <a:rPr lang="en-US" altLang="zh-CN" sz="2400" dirty="0">
                <a:latin typeface="华文新魏" pitchFamily="2" charset="-122"/>
              </a:rPr>
              <a:t>w</a:t>
            </a:r>
            <a:r>
              <a:rPr lang="en-US" altLang="zh-CN" sz="2400" baseline="-30000" dirty="0">
                <a:latin typeface="华文新魏" pitchFamily="2" charset="-122"/>
              </a:rPr>
              <a:t>1</a:t>
            </a:r>
            <a:r>
              <a:rPr lang="en-US" altLang="zh-CN" sz="2400" dirty="0">
                <a:latin typeface="华文新魏" pitchFamily="2" charset="-122"/>
              </a:rPr>
              <a:t>(n)</a:t>
            </a:r>
            <a:r>
              <a:rPr lang="zh-CN" altLang="en-US" sz="2400" dirty="0">
                <a:latin typeface="华文新魏" pitchFamily="2" charset="-122"/>
              </a:rPr>
              <a:t>，列出节点变量状态方程；并对各方程求</a:t>
            </a:r>
            <a:r>
              <a:rPr lang="en-US" altLang="zh-CN" sz="2400" dirty="0">
                <a:latin typeface="华文新魏" pitchFamily="2" charset="-122"/>
              </a:rPr>
              <a:t>Z</a:t>
            </a:r>
            <a:r>
              <a:rPr lang="zh-CN" altLang="en-US" sz="2400" dirty="0">
                <a:latin typeface="华文新魏" pitchFamily="2" charset="-122"/>
              </a:rPr>
              <a:t>变换。</a:t>
            </a:r>
            <a:endParaRPr lang="zh-CN" altLang="en-US" sz="2400" dirty="0">
              <a:solidFill>
                <a:srgbClr val="0000FF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>
              <a:solidFill>
                <a:srgbClr val="990033"/>
              </a:solidFill>
              <a:latin typeface="华文新魏" pitchFamily="2" charset="-122"/>
            </a:endParaRPr>
          </a:p>
        </p:txBody>
      </p:sp>
      <p:grpSp>
        <p:nvGrpSpPr>
          <p:cNvPr id="618545" name="Group 49"/>
          <p:cNvGrpSpPr>
            <a:grpSpLocks/>
          </p:cNvGrpSpPr>
          <p:nvPr/>
        </p:nvGrpSpPr>
        <p:grpSpPr bwMode="auto">
          <a:xfrm>
            <a:off x="904875" y="2538414"/>
            <a:ext cx="7065962" cy="1981200"/>
            <a:chOff x="867" y="1338"/>
            <a:chExt cx="4451" cy="1248"/>
          </a:xfrm>
        </p:grpSpPr>
        <p:sp>
          <p:nvSpPr>
            <p:cNvPr id="618520" name="Text Box 24"/>
            <p:cNvSpPr txBox="1">
              <a:spLocks noChangeArrowheads="1"/>
            </p:cNvSpPr>
            <p:nvPr/>
          </p:nvSpPr>
          <p:spPr bwMode="auto">
            <a:xfrm>
              <a:off x="867" y="1696"/>
              <a:ext cx="485" cy="302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x(n)</a:t>
              </a:r>
            </a:p>
          </p:txBody>
        </p:sp>
        <p:sp>
          <p:nvSpPr>
            <p:cNvPr id="618521" name="Text Box 25"/>
            <p:cNvSpPr txBox="1">
              <a:spLocks noChangeArrowheads="1"/>
            </p:cNvSpPr>
            <p:nvPr/>
          </p:nvSpPr>
          <p:spPr bwMode="auto">
            <a:xfrm>
              <a:off x="4786" y="1696"/>
              <a:ext cx="532" cy="2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y(n)</a:t>
              </a:r>
            </a:p>
          </p:txBody>
        </p:sp>
        <p:sp>
          <p:nvSpPr>
            <p:cNvPr id="618522" name="Text Box 26"/>
            <p:cNvSpPr txBox="1">
              <a:spLocks noChangeArrowheads="1"/>
            </p:cNvSpPr>
            <p:nvPr/>
          </p:nvSpPr>
          <p:spPr bwMode="auto">
            <a:xfrm>
              <a:off x="1413" y="1626"/>
              <a:ext cx="624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r" eaLnBrk="1" hangingPunct="1">
                <a:spcBef>
                  <a:spcPct val="50000"/>
                </a:spcBef>
              </a:pPr>
              <a:r>
                <a:rPr kumimoji="1" lang="en-US" altLang="zh-CN" sz="2000" b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kumimoji="1" lang="en-US" altLang="zh-CN" sz="2000" b="0" baseline="-2500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r>
                <a:rPr kumimoji="1" lang="en-US" altLang="zh-CN" sz="2000" b="0" baseline="30000" smtClean="0">
                  <a:solidFill>
                    <a:srgbClr val="660066"/>
                  </a:solidFill>
                  <a:latin typeface="Times New Roman"/>
                  <a:ea typeface="华文新魏" pitchFamily="2" charset="-122"/>
                </a:rPr>
                <a:t>’</a:t>
              </a:r>
              <a:r>
                <a:rPr kumimoji="1" lang="en-US" altLang="zh-CN" sz="2000" b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(n)</a:t>
              </a:r>
            </a:p>
          </p:txBody>
        </p:sp>
        <p:sp>
          <p:nvSpPr>
            <p:cNvPr id="618523" name="Text Box 27"/>
            <p:cNvSpPr txBox="1">
              <a:spLocks noChangeArrowheads="1"/>
            </p:cNvSpPr>
            <p:nvPr/>
          </p:nvSpPr>
          <p:spPr bwMode="auto">
            <a:xfrm>
              <a:off x="2651" y="1776"/>
              <a:ext cx="55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kumimoji="1" lang="en-US" altLang="zh-CN" sz="2000" b="0" baseline="-2500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r>
                <a:rPr kumimoji="1" lang="en-US" altLang="zh-CN" sz="2000" b="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(n)</a:t>
              </a:r>
            </a:p>
          </p:txBody>
        </p:sp>
        <p:sp>
          <p:nvSpPr>
            <p:cNvPr id="618524" name="Text Box 28"/>
            <p:cNvSpPr txBox="1">
              <a:spLocks noChangeArrowheads="1"/>
            </p:cNvSpPr>
            <p:nvPr/>
          </p:nvSpPr>
          <p:spPr bwMode="auto">
            <a:xfrm>
              <a:off x="3904" y="2144"/>
              <a:ext cx="511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W</a:t>
              </a:r>
              <a:r>
                <a:rPr kumimoji="1" lang="en-US" altLang="zh-CN" sz="2000" b="0" baseline="-2500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1</a:t>
              </a:r>
              <a:r>
                <a:rPr kumimoji="1" lang="en-US" altLang="zh-CN" sz="2000" b="0" dirty="0" smtClean="0">
                  <a:solidFill>
                    <a:srgbClr val="660066"/>
                  </a:solidFill>
                  <a:latin typeface="华文新魏" pitchFamily="2" charset="-122"/>
                  <a:ea typeface="华文新魏" pitchFamily="2" charset="-122"/>
                </a:rPr>
                <a:t>(n)</a:t>
              </a:r>
            </a:p>
          </p:txBody>
        </p:sp>
        <p:sp>
          <p:nvSpPr>
            <p:cNvPr id="618525" name="Text Box 29"/>
            <p:cNvSpPr txBox="1">
              <a:spLocks noChangeArrowheads="1"/>
            </p:cNvSpPr>
            <p:nvPr/>
          </p:nvSpPr>
          <p:spPr bwMode="auto">
            <a:xfrm>
              <a:off x="3626" y="1741"/>
              <a:ext cx="253" cy="21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b="0" baseline="30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26" name="Text Box 30"/>
            <p:cNvSpPr txBox="1">
              <a:spLocks noChangeArrowheads="1"/>
            </p:cNvSpPr>
            <p:nvPr/>
          </p:nvSpPr>
          <p:spPr bwMode="auto">
            <a:xfrm>
              <a:off x="3069" y="1562"/>
              <a:ext cx="232" cy="21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b</a:t>
              </a:r>
              <a:r>
                <a:rPr lang="en-US" altLang="zh-CN" b="0" baseline="-25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1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27" name="Text Box 31"/>
            <p:cNvSpPr txBox="1">
              <a:spLocks noChangeArrowheads="1"/>
            </p:cNvSpPr>
            <p:nvPr/>
          </p:nvSpPr>
          <p:spPr bwMode="auto">
            <a:xfrm>
              <a:off x="2280" y="1347"/>
              <a:ext cx="230" cy="26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b</a:t>
              </a:r>
              <a:r>
                <a:rPr lang="en-US" altLang="zh-CN" b="0" baseline="-25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0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28" name="Text Box 32"/>
            <p:cNvSpPr txBox="1">
              <a:spLocks noChangeArrowheads="1"/>
            </p:cNvSpPr>
            <p:nvPr/>
          </p:nvSpPr>
          <p:spPr bwMode="auto">
            <a:xfrm>
              <a:off x="3533" y="2323"/>
              <a:ext cx="319" cy="263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-a</a:t>
              </a:r>
              <a:r>
                <a:rPr lang="en-US" altLang="zh-CN" b="0" baseline="-25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29" name="Text Box 33"/>
            <p:cNvSpPr txBox="1">
              <a:spLocks noChangeArrowheads="1"/>
            </p:cNvSpPr>
            <p:nvPr/>
          </p:nvSpPr>
          <p:spPr bwMode="auto">
            <a:xfrm>
              <a:off x="2785" y="2189"/>
              <a:ext cx="377" cy="301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-a</a:t>
              </a:r>
              <a:r>
                <a:rPr lang="en-US" altLang="zh-CN" b="0" baseline="-25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1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30" name="Text Box 34"/>
            <p:cNvSpPr txBox="1">
              <a:spLocks noChangeArrowheads="1"/>
            </p:cNvSpPr>
            <p:nvPr/>
          </p:nvSpPr>
          <p:spPr bwMode="auto">
            <a:xfrm>
              <a:off x="4183" y="1748"/>
              <a:ext cx="232" cy="25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b</a:t>
              </a:r>
              <a:r>
                <a:rPr lang="en-US" altLang="zh-CN" b="0" baseline="-25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31" name="Freeform 35"/>
            <p:cNvSpPr>
              <a:spLocks/>
            </p:cNvSpPr>
            <p:nvPr/>
          </p:nvSpPr>
          <p:spPr bwMode="auto">
            <a:xfrm>
              <a:off x="1863" y="1338"/>
              <a:ext cx="3009" cy="692"/>
            </a:xfrm>
            <a:custGeom>
              <a:avLst/>
              <a:gdLst>
                <a:gd name="T0" fmla="*/ 0 w 3113"/>
                <a:gd name="T1" fmla="*/ 679 h 720"/>
                <a:gd name="T2" fmla="*/ 1634 w 3113"/>
                <a:gd name="T3" fmla="*/ 7 h 720"/>
                <a:gd name="T4" fmla="*/ 3113 w 3113"/>
                <a:gd name="T5" fmla="*/ 720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13" h="720">
                  <a:moveTo>
                    <a:pt x="0" y="679"/>
                  </a:moveTo>
                  <a:cubicBezTo>
                    <a:pt x="560" y="343"/>
                    <a:pt x="1115" y="0"/>
                    <a:pt x="1634" y="7"/>
                  </a:cubicBezTo>
                  <a:cubicBezTo>
                    <a:pt x="2153" y="14"/>
                    <a:pt x="2805" y="572"/>
                    <a:pt x="3113" y="72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2" name="Freeform 36"/>
            <p:cNvSpPr>
              <a:spLocks/>
            </p:cNvSpPr>
            <p:nvPr/>
          </p:nvSpPr>
          <p:spPr bwMode="auto">
            <a:xfrm>
              <a:off x="3102" y="1607"/>
              <a:ext cx="1783" cy="453"/>
            </a:xfrm>
            <a:custGeom>
              <a:avLst/>
              <a:gdLst>
                <a:gd name="T0" fmla="*/ 0 w 1845"/>
                <a:gd name="T1" fmla="*/ 601 h 601"/>
                <a:gd name="T2" fmla="*/ 656 w 1845"/>
                <a:gd name="T3" fmla="*/ 5 h 601"/>
                <a:gd name="T4" fmla="*/ 1845 w 1845"/>
                <a:gd name="T5" fmla="*/ 572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45" h="601">
                  <a:moveTo>
                    <a:pt x="0" y="601"/>
                  </a:moveTo>
                  <a:cubicBezTo>
                    <a:pt x="178" y="303"/>
                    <a:pt x="349" y="10"/>
                    <a:pt x="656" y="5"/>
                  </a:cubicBezTo>
                  <a:cubicBezTo>
                    <a:pt x="963" y="0"/>
                    <a:pt x="1597" y="454"/>
                    <a:pt x="1845" y="572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3" name="Freeform 37"/>
            <p:cNvSpPr>
              <a:spLocks/>
            </p:cNvSpPr>
            <p:nvPr/>
          </p:nvSpPr>
          <p:spPr bwMode="auto">
            <a:xfrm>
              <a:off x="1863" y="2059"/>
              <a:ext cx="2191" cy="443"/>
            </a:xfrm>
            <a:custGeom>
              <a:avLst/>
              <a:gdLst>
                <a:gd name="T0" fmla="*/ 2267 w 2267"/>
                <a:gd name="T1" fmla="*/ 1 h 596"/>
                <a:gd name="T2" fmla="*/ 1118 w 2267"/>
                <a:gd name="T3" fmla="*/ 596 h 596"/>
                <a:gd name="T4" fmla="*/ 0 w 2267"/>
                <a:gd name="T5" fmla="*/ 0 h 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67" h="596">
                  <a:moveTo>
                    <a:pt x="2267" y="1"/>
                  </a:moveTo>
                  <a:cubicBezTo>
                    <a:pt x="1857" y="299"/>
                    <a:pt x="1496" y="596"/>
                    <a:pt x="1118" y="596"/>
                  </a:cubicBezTo>
                  <a:cubicBezTo>
                    <a:pt x="740" y="596"/>
                    <a:pt x="233" y="124"/>
                    <a:pt x="0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4" name="Line 38"/>
            <p:cNvSpPr>
              <a:spLocks noChangeShapeType="1"/>
            </p:cNvSpPr>
            <p:nvPr/>
          </p:nvSpPr>
          <p:spPr bwMode="auto">
            <a:xfrm>
              <a:off x="1213" y="2038"/>
              <a:ext cx="4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5" name="Freeform 39"/>
            <p:cNvSpPr>
              <a:spLocks/>
            </p:cNvSpPr>
            <p:nvPr/>
          </p:nvSpPr>
          <p:spPr bwMode="auto">
            <a:xfrm>
              <a:off x="1863" y="2030"/>
              <a:ext cx="1239" cy="248"/>
            </a:xfrm>
            <a:custGeom>
              <a:avLst/>
              <a:gdLst>
                <a:gd name="T0" fmla="*/ 1282 w 1282"/>
                <a:gd name="T1" fmla="*/ 29 h 331"/>
                <a:gd name="T2" fmla="*/ 790 w 1282"/>
                <a:gd name="T3" fmla="*/ 326 h 331"/>
                <a:gd name="T4" fmla="*/ 0 w 1282"/>
                <a:gd name="T5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82" h="331">
                  <a:moveTo>
                    <a:pt x="1282" y="29"/>
                  </a:moveTo>
                  <a:cubicBezTo>
                    <a:pt x="1118" y="178"/>
                    <a:pt x="1004" y="331"/>
                    <a:pt x="790" y="326"/>
                  </a:cubicBezTo>
                  <a:cubicBezTo>
                    <a:pt x="576" y="321"/>
                    <a:pt x="165" y="68"/>
                    <a:pt x="0" y="0"/>
                  </a:cubicBezTo>
                </a:path>
              </a:pathLst>
            </a:custGeom>
            <a:noFill/>
            <a:ln w="38100" cmpd="sng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6" name="Line 40"/>
            <p:cNvSpPr>
              <a:spLocks noChangeShapeType="1"/>
            </p:cNvSpPr>
            <p:nvPr/>
          </p:nvSpPr>
          <p:spPr bwMode="auto">
            <a:xfrm flipH="1">
              <a:off x="2744" y="2189"/>
              <a:ext cx="139" cy="10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7" name="Line 41"/>
            <p:cNvSpPr>
              <a:spLocks noChangeShapeType="1"/>
            </p:cNvSpPr>
            <p:nvPr/>
          </p:nvSpPr>
          <p:spPr bwMode="auto">
            <a:xfrm flipV="1">
              <a:off x="3260" y="1719"/>
              <a:ext cx="159" cy="15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38" name="Text Box 42"/>
            <p:cNvSpPr txBox="1">
              <a:spLocks noChangeArrowheads="1"/>
            </p:cNvSpPr>
            <p:nvPr/>
          </p:nvSpPr>
          <p:spPr bwMode="auto">
            <a:xfrm>
              <a:off x="2373" y="1683"/>
              <a:ext cx="257" cy="288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r>
                <a:rPr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b="0" baseline="3000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b="0" smtClean="0">
                <a:solidFill>
                  <a:srgbClr val="003399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18539" name="Line 43"/>
            <p:cNvSpPr>
              <a:spLocks noChangeShapeType="1"/>
            </p:cNvSpPr>
            <p:nvPr/>
          </p:nvSpPr>
          <p:spPr bwMode="auto">
            <a:xfrm flipV="1">
              <a:off x="1677" y="2038"/>
              <a:ext cx="83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40" name="Line 44"/>
            <p:cNvSpPr>
              <a:spLocks noChangeShapeType="1"/>
            </p:cNvSpPr>
            <p:nvPr/>
          </p:nvSpPr>
          <p:spPr bwMode="auto">
            <a:xfrm>
              <a:off x="2466" y="2038"/>
              <a:ext cx="129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41" name="Line 45"/>
            <p:cNvSpPr>
              <a:spLocks noChangeShapeType="1"/>
            </p:cNvSpPr>
            <p:nvPr/>
          </p:nvSpPr>
          <p:spPr bwMode="auto">
            <a:xfrm>
              <a:off x="4368" y="2038"/>
              <a:ext cx="4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42" name="Line 46"/>
            <p:cNvSpPr>
              <a:spLocks noChangeShapeType="1"/>
            </p:cNvSpPr>
            <p:nvPr/>
          </p:nvSpPr>
          <p:spPr bwMode="auto">
            <a:xfrm>
              <a:off x="3719" y="2038"/>
              <a:ext cx="63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43" name="Line 47"/>
            <p:cNvSpPr>
              <a:spLocks noChangeShapeType="1"/>
            </p:cNvSpPr>
            <p:nvPr/>
          </p:nvSpPr>
          <p:spPr bwMode="auto">
            <a:xfrm flipH="1">
              <a:off x="3394" y="2278"/>
              <a:ext cx="278" cy="135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8544" name="Freeform 48"/>
            <p:cNvSpPr>
              <a:spLocks/>
            </p:cNvSpPr>
            <p:nvPr/>
          </p:nvSpPr>
          <p:spPr bwMode="auto">
            <a:xfrm>
              <a:off x="2373" y="1573"/>
              <a:ext cx="232" cy="123"/>
            </a:xfrm>
            <a:custGeom>
              <a:avLst/>
              <a:gdLst>
                <a:gd name="T0" fmla="*/ 0 w 192"/>
                <a:gd name="T1" fmla="*/ 118 h 118"/>
                <a:gd name="T2" fmla="*/ 192 w 192"/>
                <a:gd name="T3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92" h="118">
                  <a:moveTo>
                    <a:pt x="0" y="118"/>
                  </a:moveTo>
                  <a:lnTo>
                    <a:pt x="192" y="0"/>
                  </a:lnTo>
                </a:path>
              </a:pathLst>
            </a:custGeom>
            <a:noFill/>
            <a:ln w="38100" cmpd="sng">
              <a:solidFill>
                <a:srgbClr val="FF3300"/>
              </a:solidFill>
              <a:round/>
              <a:headEnd/>
              <a:tailEnd type="triangle" w="lg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71650" y="1752600"/>
            <a:ext cx="5776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C00FF"/>
                </a:solidFill>
                <a:latin typeface="华文楷体" pitchFamily="2" charset="-122"/>
                <a:ea typeface="华文楷体" pitchFamily="2" charset="-122"/>
              </a:rPr>
              <a:t>掌握流图分析与系统函数求解方法！！！</a:t>
            </a:r>
            <a:endParaRPr lang="zh-CN" altLang="en-US" dirty="0">
              <a:solidFill>
                <a:srgbClr val="CC00FF"/>
              </a:solidFill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8190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546" name="Rectangle 2"/>
          <p:cNvSpPr>
            <a:spLocks noGrp="1" noChangeArrowheads="1"/>
          </p:cNvSpPr>
          <p:nvPr>
            <p:ph idx="1"/>
          </p:nvPr>
        </p:nvSpPr>
        <p:spPr>
          <a:xfrm>
            <a:off x="431800" y="2992438"/>
            <a:ext cx="8389938" cy="1260475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25000"/>
              </a:spcBef>
              <a:buClrTx/>
              <a:buSzTx/>
              <a:buFontTx/>
              <a:buNone/>
            </a:pPr>
            <a:r>
              <a:rPr kumimoji="1" lang="en-US" altLang="zh-CN" sz="2400" dirty="0">
                <a:latin typeface="黑体" pitchFamily="49" charset="-122"/>
              </a:rPr>
              <a:t>(2)</a:t>
            </a:r>
            <a:r>
              <a:rPr kumimoji="1" lang="zh-CN" altLang="en-US" sz="2400" dirty="0">
                <a:latin typeface="黑体" pitchFamily="49" charset="-122"/>
              </a:rPr>
              <a:t>求解状态变量的</a:t>
            </a:r>
            <a:r>
              <a:rPr kumimoji="1" lang="en-US" altLang="zh-CN" sz="2400" dirty="0">
                <a:latin typeface="黑体" pitchFamily="49" charset="-122"/>
              </a:rPr>
              <a:t>Z</a:t>
            </a:r>
            <a:r>
              <a:rPr kumimoji="1" lang="zh-CN" altLang="en-US" sz="2400" dirty="0">
                <a:latin typeface="黑体" pitchFamily="49" charset="-122"/>
              </a:rPr>
              <a:t>变换方程，</a:t>
            </a:r>
            <a:r>
              <a:rPr kumimoji="1" lang="zh-CN" altLang="en-US" sz="2400" dirty="0">
                <a:solidFill>
                  <a:srgbClr val="0000CC"/>
                </a:solidFill>
                <a:latin typeface="黑体" pitchFamily="49" charset="-122"/>
              </a:rPr>
              <a:t>用</a:t>
            </a:r>
            <a:r>
              <a:rPr kumimoji="1" lang="en-US" altLang="zh-CN" sz="2400" dirty="0">
                <a:solidFill>
                  <a:srgbClr val="0000CC"/>
                </a:solidFill>
                <a:latin typeface="黑体" pitchFamily="49" charset="-122"/>
              </a:rPr>
              <a:t>X(z)</a:t>
            </a:r>
            <a:r>
              <a:rPr kumimoji="1" lang="zh-CN" altLang="en-US" sz="2400" dirty="0">
                <a:solidFill>
                  <a:srgbClr val="0000CC"/>
                </a:solidFill>
                <a:latin typeface="黑体" pitchFamily="49" charset="-122"/>
              </a:rPr>
              <a:t>和常数，</a:t>
            </a:r>
            <a:r>
              <a:rPr kumimoji="1" lang="en-US" altLang="zh-CN" sz="2400" dirty="0">
                <a:solidFill>
                  <a:srgbClr val="0000CC"/>
                </a:solidFill>
                <a:latin typeface="黑体" pitchFamily="49" charset="-122"/>
              </a:rPr>
              <a:t>Z</a:t>
            </a:r>
            <a:r>
              <a:rPr kumimoji="1" lang="en-US" altLang="zh-CN" sz="2400" baseline="30000" dirty="0">
                <a:solidFill>
                  <a:srgbClr val="0000CC"/>
                </a:solidFill>
                <a:latin typeface="黑体" pitchFamily="49" charset="-122"/>
              </a:rPr>
              <a:t>-m</a:t>
            </a:r>
            <a:r>
              <a:rPr kumimoji="1" lang="zh-CN" altLang="en-US" sz="2400" dirty="0">
                <a:latin typeface="黑体" pitchFamily="49" charset="-122"/>
              </a:rPr>
              <a:t>表示</a:t>
            </a:r>
            <a:r>
              <a:rPr kumimoji="1" lang="en-US" altLang="zh-CN" sz="2400" dirty="0">
                <a:latin typeface="黑体" pitchFamily="49" charset="-122"/>
              </a:rPr>
              <a:t>Y(z),</a:t>
            </a:r>
            <a:r>
              <a:rPr kumimoji="1" lang="zh-CN" altLang="en-US" sz="2400" dirty="0">
                <a:latin typeface="黑体" pitchFamily="49" charset="-122"/>
              </a:rPr>
              <a:t>根据</a:t>
            </a:r>
            <a:r>
              <a:rPr kumimoji="1" lang="en-US" altLang="zh-CN" sz="2400" dirty="0">
                <a:latin typeface="黑体" pitchFamily="49" charset="-122"/>
              </a:rPr>
              <a:t>H(z)=Y(z)/X(z)</a:t>
            </a:r>
            <a:r>
              <a:rPr kumimoji="1" lang="zh-CN" altLang="en-US" sz="2400" dirty="0">
                <a:latin typeface="黑体" pitchFamily="49" charset="-122"/>
              </a:rPr>
              <a:t>，求出系统函数</a:t>
            </a:r>
            <a:r>
              <a:rPr kumimoji="1" lang="en-US" altLang="zh-CN" sz="2400" dirty="0">
                <a:latin typeface="黑体" pitchFamily="49" charset="-122"/>
              </a:rPr>
              <a:t>H(z)</a:t>
            </a:r>
            <a:r>
              <a:rPr kumimoji="1" lang="zh-CN" altLang="en-US" sz="2400" dirty="0">
                <a:latin typeface="黑体" pitchFamily="49" charset="-122"/>
              </a:rPr>
              <a:t>。</a:t>
            </a:r>
          </a:p>
        </p:txBody>
      </p:sp>
      <p:graphicFrame>
        <p:nvGraphicFramePr>
          <p:cNvPr id="620581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49617937"/>
              </p:ext>
            </p:extLst>
          </p:nvPr>
        </p:nvGraphicFramePr>
        <p:xfrm>
          <a:off x="571500" y="3886200"/>
          <a:ext cx="83820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7" name="公式" r:id="rId3" imgW="4635360" imgH="444240" progId="Equation.3">
                  <p:embed/>
                </p:oleObj>
              </mc:Choice>
              <mc:Fallback>
                <p:oleObj name="公式" r:id="rId3" imgW="46353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" y="3886200"/>
                        <a:ext cx="8382000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82" name="Object 38"/>
          <p:cNvGraphicFramePr>
            <a:graphicFrameLocks noChangeAspect="1"/>
          </p:cNvGraphicFramePr>
          <p:nvPr/>
        </p:nvGraphicFramePr>
        <p:xfrm>
          <a:off x="611188" y="4733925"/>
          <a:ext cx="7696200" cy="96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8" name="Equation" r:id="rId5" imgW="3708360" imgH="457200" progId="Equation.3">
                  <p:embed/>
                </p:oleObj>
              </mc:Choice>
              <mc:Fallback>
                <p:oleObj name="Equation" r:id="rId5" imgW="3708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4733925"/>
                        <a:ext cx="7696200" cy="968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20583" name="Object 39"/>
          <p:cNvGraphicFramePr>
            <a:graphicFrameLocks noChangeAspect="1"/>
          </p:cNvGraphicFramePr>
          <p:nvPr/>
        </p:nvGraphicFramePr>
        <p:xfrm>
          <a:off x="657225" y="5768975"/>
          <a:ext cx="6400800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39" name="公式" r:id="rId7" imgW="2260440" imgH="457200" progId="Equation.3">
                  <p:embed/>
                </p:oleObj>
              </mc:Choice>
              <mc:Fallback>
                <p:oleObj name="公式" r:id="rId7" imgW="226044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7225" y="5768975"/>
                        <a:ext cx="6400800" cy="914400"/>
                      </a:xfrm>
                      <a:prstGeom prst="rect">
                        <a:avLst/>
                      </a:prstGeom>
                      <a:solidFill>
                        <a:srgbClr val="FFFFCC"/>
                      </a:soli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473776"/>
              </p:ext>
            </p:extLst>
          </p:nvPr>
        </p:nvGraphicFramePr>
        <p:xfrm>
          <a:off x="4855322" y="1143000"/>
          <a:ext cx="4310449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0" name="Equation" r:id="rId9" imgW="2311200" imgH="939600" progId="Equation.DSMT4">
                  <p:embed/>
                </p:oleObj>
              </mc:Choice>
              <mc:Fallback>
                <p:oleObj name="Equation" r:id="rId9" imgW="231120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855322" y="1143000"/>
                        <a:ext cx="4310449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670830"/>
              </p:ext>
            </p:extLst>
          </p:nvPr>
        </p:nvGraphicFramePr>
        <p:xfrm>
          <a:off x="152400" y="1143000"/>
          <a:ext cx="4286765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441" name="Equation" r:id="rId11" imgW="2298600" imgH="939600" progId="Equation.DSMT4">
                  <p:embed/>
                </p:oleObj>
              </mc:Choice>
              <mc:Fallback>
                <p:oleObj name="Equation" r:id="rId11" imgW="2298600" imgH="939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52400" y="1143000"/>
                        <a:ext cx="4286765" cy="175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右箭头 3"/>
          <p:cNvSpPr/>
          <p:nvPr/>
        </p:nvSpPr>
        <p:spPr bwMode="auto">
          <a:xfrm>
            <a:off x="4089400" y="1676400"/>
            <a:ext cx="635000" cy="3810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4256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idx="1"/>
          </p:nvPr>
        </p:nvSpPr>
        <p:spPr>
          <a:xfrm>
            <a:off x="315913" y="1138238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None/>
            </a:pPr>
            <a:r>
              <a:rPr lang="zh-CN" altLang="en-US" b="0" dirty="0" smtClean="0">
                <a:solidFill>
                  <a:schemeClr val="accent1"/>
                </a:solidFill>
                <a:latin typeface="华文琥珀" pitchFamily="2" charset="-122"/>
                <a:ea typeface="华文琥珀" pitchFamily="2" charset="-122"/>
              </a:rPr>
              <a:t>习题：</a:t>
            </a:r>
            <a:r>
              <a:rPr lang="zh-CN" altLang="en-US" sz="2400" dirty="0" smtClean="0">
                <a:latin typeface="华文中宋" pitchFamily="2" charset="-122"/>
                <a:ea typeface="华文中宋" pitchFamily="2" charset="-122"/>
              </a:rPr>
              <a:t>已知基本</a:t>
            </a:r>
            <a:r>
              <a:rPr lang="zh-CN" altLang="en-US" sz="2400" dirty="0">
                <a:latin typeface="华文中宋" pitchFamily="2" charset="-122"/>
                <a:ea typeface="华文中宋" pitchFamily="2" charset="-122"/>
              </a:rPr>
              <a:t>信号流图如下，求其系统函数</a:t>
            </a:r>
            <a:r>
              <a:rPr lang="en-US" altLang="zh-CN" sz="2400" dirty="0">
                <a:latin typeface="华文中宋" pitchFamily="2" charset="-122"/>
                <a:ea typeface="华文中宋" pitchFamily="2" charset="-122"/>
              </a:rPr>
              <a:t>H(z</a:t>
            </a:r>
            <a:r>
              <a:rPr lang="en-US" altLang="zh-CN" sz="2400" dirty="0" smtClean="0">
                <a:latin typeface="华文中宋" pitchFamily="2" charset="-122"/>
                <a:ea typeface="华文中宋" pitchFamily="2" charset="-122"/>
              </a:rPr>
              <a:t>).</a:t>
            </a:r>
            <a:endParaRPr lang="zh-CN" altLang="en-US" sz="2400" dirty="0">
              <a:latin typeface="华文中宋" pitchFamily="2" charset="-122"/>
              <a:ea typeface="华文中宋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400" dirty="0" smtClean="0">
              <a:solidFill>
                <a:srgbClr val="0000CC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>
              <a:solidFill>
                <a:srgbClr val="990033"/>
              </a:solidFill>
              <a:latin typeface="华文新魏" pitchFamily="2" charset="-122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800" y="2247900"/>
            <a:ext cx="6775481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32656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498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14400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None/>
            </a:pPr>
            <a:r>
              <a:rPr lang="zh-CN" altLang="en-US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练习题</a:t>
            </a:r>
            <a:r>
              <a:rPr lang="en-US" altLang="zh-CN" b="0" dirty="0" smtClean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1</a:t>
            </a:r>
            <a:r>
              <a:rPr lang="zh-CN" altLang="en-US" b="0" dirty="0">
                <a:solidFill>
                  <a:srgbClr val="990033"/>
                </a:solidFill>
                <a:latin typeface="华文琥珀" pitchFamily="2" charset="-122"/>
                <a:ea typeface="华文琥珀" pitchFamily="2" charset="-122"/>
              </a:rPr>
              <a:t>：</a:t>
            </a:r>
            <a:r>
              <a:rPr lang="zh-CN" altLang="en-US" sz="2400" dirty="0" smtClean="0">
                <a:solidFill>
                  <a:srgbClr val="990033"/>
                </a:solidFill>
                <a:latin typeface="华文新魏" pitchFamily="2" charset="-122"/>
              </a:rPr>
              <a:t>已知基本</a:t>
            </a:r>
            <a:r>
              <a:rPr lang="zh-CN" altLang="en-US" sz="2400" dirty="0">
                <a:solidFill>
                  <a:srgbClr val="990033"/>
                </a:solidFill>
                <a:latin typeface="华文新魏" pitchFamily="2" charset="-122"/>
              </a:rPr>
              <a:t>信号流图如下，求其系统函数</a:t>
            </a:r>
            <a:r>
              <a:rPr lang="en-US" altLang="zh-CN" sz="2400" dirty="0">
                <a:solidFill>
                  <a:srgbClr val="990033"/>
                </a:solidFill>
                <a:latin typeface="华文新魏" pitchFamily="2" charset="-122"/>
              </a:rPr>
              <a:t>H(z</a:t>
            </a:r>
            <a:r>
              <a:rPr lang="en-US" altLang="zh-CN" sz="2400" dirty="0" smtClean="0">
                <a:solidFill>
                  <a:srgbClr val="990033"/>
                </a:solidFill>
                <a:latin typeface="华文新魏" pitchFamily="2" charset="-122"/>
              </a:rPr>
              <a:t>).</a:t>
            </a:r>
            <a:endParaRPr lang="zh-CN" altLang="en-US" sz="2400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solidFill>
                <a:srgbClr val="990033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1000" dirty="0">
              <a:latin typeface="华文新魏" pitchFamily="2" charset="-122"/>
            </a:endParaRPr>
          </a:p>
          <a:p>
            <a:pPr>
              <a:lnSpc>
                <a:spcPct val="120000"/>
              </a:lnSpc>
              <a:spcBef>
                <a:spcPct val="0"/>
              </a:spcBef>
              <a:buClrTx/>
              <a:buFontTx/>
              <a:buNone/>
            </a:pPr>
            <a:endParaRPr lang="en-US" altLang="zh-CN" sz="2400" dirty="0" smtClean="0">
              <a:solidFill>
                <a:srgbClr val="0000CC"/>
              </a:solidFill>
              <a:latin typeface="华文新魏" pitchFamily="2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>
              <a:solidFill>
                <a:srgbClr val="990033"/>
              </a:solidFill>
              <a:latin typeface="华文新魏" pitchFamily="2" charset="-122"/>
            </a:endParaRP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  <p:pic>
        <p:nvPicPr>
          <p:cNvPr id="11981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1770459"/>
            <a:ext cx="3049974" cy="1440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71625"/>
            <a:ext cx="231457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600" y="1600200"/>
            <a:ext cx="2295525" cy="1876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75" y="3657600"/>
            <a:ext cx="2752725" cy="115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3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0575" y="3657600"/>
            <a:ext cx="2590800" cy="127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1066800" y="5491160"/>
            <a:ext cx="2543175" cy="885825"/>
            <a:chOff x="6096000" y="3929062"/>
            <a:chExt cx="2543175" cy="885825"/>
          </a:xfrm>
        </p:grpSpPr>
        <p:pic>
          <p:nvPicPr>
            <p:cNvPr id="120839" name="Picture 7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9425" y="3929062"/>
              <a:ext cx="1809750" cy="8858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841" name="Picture 9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4129087"/>
              <a:ext cx="733425" cy="333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120842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6262" y="5257798"/>
            <a:ext cx="1866900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0843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4362" y="5953123"/>
            <a:ext cx="3105150" cy="438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右箭头 2"/>
          <p:cNvSpPr/>
          <p:nvPr/>
        </p:nvSpPr>
        <p:spPr bwMode="auto">
          <a:xfrm>
            <a:off x="2771775" y="2490787"/>
            <a:ext cx="428625" cy="25241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右箭头 16"/>
          <p:cNvSpPr/>
          <p:nvPr/>
        </p:nvSpPr>
        <p:spPr bwMode="auto">
          <a:xfrm>
            <a:off x="457200" y="4169568"/>
            <a:ext cx="428625" cy="25241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右箭头 17"/>
          <p:cNvSpPr/>
          <p:nvPr/>
        </p:nvSpPr>
        <p:spPr bwMode="auto">
          <a:xfrm>
            <a:off x="3962399" y="4169568"/>
            <a:ext cx="428625" cy="25241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右箭头 18"/>
          <p:cNvSpPr/>
          <p:nvPr/>
        </p:nvSpPr>
        <p:spPr bwMode="auto">
          <a:xfrm>
            <a:off x="433387" y="5772147"/>
            <a:ext cx="428625" cy="25241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右箭头 19"/>
          <p:cNvSpPr/>
          <p:nvPr/>
        </p:nvSpPr>
        <p:spPr bwMode="auto">
          <a:xfrm>
            <a:off x="3875087" y="5779290"/>
            <a:ext cx="428625" cy="252413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6864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0" name="Rectangle 2"/>
          <p:cNvSpPr>
            <a:spLocks noChangeArrowheads="1"/>
          </p:cNvSpPr>
          <p:nvPr/>
        </p:nvSpPr>
        <p:spPr bwMode="auto">
          <a:xfrm>
            <a:off x="746125" y="1260475"/>
            <a:ext cx="7875588" cy="269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网络结构分类：按脉冲响应的长度分类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无限脉冲响应（</a:t>
            </a:r>
            <a:r>
              <a:rPr lang="en-US" altLang="zh-CN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IIR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）网络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zh-CN" altLang="en-US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有限脉冲响应（</a:t>
            </a:r>
            <a:r>
              <a:rPr lang="en-US" altLang="zh-CN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）网络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zh-CN" altLang="en-US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</p:spTree>
    <p:extLst>
      <p:ext uri="{BB962C8B-B14F-4D97-AF65-F5344CB8AC3E}">
        <p14:creationId xmlns:p14="http://schemas.microsoft.com/office/powerpoint/2010/main" val="28327540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15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215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6215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1570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1074737" y="84139"/>
            <a:ext cx="6994525" cy="677862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网络结构的分类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1" name="Rectangle 5"/>
          <p:cNvSpPr>
            <a:spLocks noChangeArrowheads="1"/>
          </p:cNvSpPr>
          <p:nvPr/>
        </p:nvSpPr>
        <p:spPr bwMode="auto">
          <a:xfrm>
            <a:off x="657225" y="1223963"/>
            <a:ext cx="81311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差分方程</a:t>
            </a: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函数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en-US" altLang="zh-CN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IIR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滤波器在结构上</a:t>
            </a:r>
            <a:r>
              <a:rPr lang="zh-CN" altLang="en-US" sz="30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存在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输出到输入的</a:t>
            </a:r>
            <a:r>
              <a:rPr lang="zh-CN" altLang="en-US" sz="30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反馈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418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4638892"/>
              </p:ext>
            </p:extLst>
          </p:nvPr>
        </p:nvGraphicFramePr>
        <p:xfrm>
          <a:off x="2494755" y="1981200"/>
          <a:ext cx="44561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0" name="Equation" r:id="rId3" imgW="2184400" imgH="431800" progId="Equation.DSMT4">
                  <p:embed/>
                </p:oleObj>
              </mc:Choice>
              <mc:Fallback>
                <p:oleObj name="Equation" r:id="rId3" imgW="21844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4755" y="1981200"/>
                        <a:ext cx="4456113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4185" name="Rectangle 9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41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095047"/>
              </p:ext>
            </p:extLst>
          </p:nvPr>
        </p:nvGraphicFramePr>
        <p:xfrm>
          <a:off x="2590800" y="3689350"/>
          <a:ext cx="3421062" cy="1671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951" name="Equation" r:id="rId5" imgW="1714500" imgH="838200" progId="Equation.DSMT4">
                  <p:embed/>
                </p:oleObj>
              </mc:Choice>
              <mc:Fallback>
                <p:oleObj name="Equation" r:id="rId5" imgW="1714500" imgH="838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689350"/>
                        <a:ext cx="3421062" cy="1671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522349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4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3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9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1628775"/>
            <a:ext cx="7632700" cy="1630363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第五章 </a:t>
            </a:r>
            <a:r>
              <a:rPr lang="en-US" altLang="zh-CN" sz="4000" dirty="0" smtClean="0">
                <a:latin typeface="华文新魏" pitchFamily="2" charset="-122"/>
                <a:ea typeface="华文新魏" pitchFamily="2" charset="-122"/>
              </a:rPr>
              <a:t/>
            </a:r>
            <a:br>
              <a:rPr lang="en-US" altLang="zh-CN" sz="4000" dirty="0" smtClean="0">
                <a:latin typeface="华文新魏" pitchFamily="2" charset="-122"/>
                <a:ea typeface="华文新魏" pitchFamily="2" charset="-122"/>
              </a:rPr>
            </a:br>
            <a:r>
              <a:rPr lang="zh-CN" altLang="en-US" sz="4000" dirty="0" smtClean="0">
                <a:latin typeface="华文新魏" pitchFamily="2" charset="-122"/>
                <a:ea typeface="华文新魏" pitchFamily="2" charset="-122"/>
              </a:rPr>
              <a:t>时域</a:t>
            </a:r>
            <a:r>
              <a:rPr lang="zh-CN" altLang="en-US" sz="4000" dirty="0">
                <a:latin typeface="华文新魏" pitchFamily="2" charset="-122"/>
                <a:ea typeface="华文新魏" pitchFamily="2" charset="-122"/>
              </a:rPr>
              <a:t>离散系统的网络结构</a:t>
            </a:r>
          </a:p>
        </p:txBody>
      </p:sp>
    </p:spTree>
    <p:extLst>
      <p:ext uri="{BB962C8B-B14F-4D97-AF65-F5344CB8AC3E}">
        <p14:creationId xmlns:p14="http://schemas.microsoft.com/office/powerpoint/2010/main" val="24002539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227" name="Rectangle 3"/>
          <p:cNvSpPr>
            <a:spLocks noChangeArrowheads="1"/>
          </p:cNvSpPr>
          <p:nvPr/>
        </p:nvSpPr>
        <p:spPr bwMode="auto">
          <a:xfrm>
            <a:off x="476250" y="1493838"/>
            <a:ext cx="8131175" cy="4005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差分方程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系统函数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en-US" altLang="zh-CN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滤波器的结构上不存在输出到输入的反馈，信号流图中</a:t>
            </a:r>
            <a:r>
              <a:rPr lang="zh-CN" altLang="en-US" sz="3000" b="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不存在环路 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 </a:t>
            </a:r>
          </a:p>
        </p:txBody>
      </p:sp>
      <p:sp>
        <p:nvSpPr>
          <p:cNvPr id="43622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6229" name="Object 5"/>
          <p:cNvGraphicFramePr>
            <a:graphicFrameLocks noChangeAspect="1"/>
          </p:cNvGraphicFramePr>
          <p:nvPr/>
        </p:nvGraphicFramePr>
        <p:xfrm>
          <a:off x="3041650" y="1449388"/>
          <a:ext cx="2563813" cy="876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4" name="Equation" r:id="rId3" imgW="1257120" imgH="431640" progId="Equation.DSMT4">
                  <p:embed/>
                </p:oleObj>
              </mc:Choice>
              <mc:Fallback>
                <p:oleObj name="Equation" r:id="rId3" imgW="125712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1650" y="1449388"/>
                        <a:ext cx="2563813" cy="876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6230" name="Rectangle 6"/>
          <p:cNvSpPr>
            <a:spLocks noChangeArrowheads="1"/>
          </p:cNvSpPr>
          <p:nvPr/>
        </p:nvSpPr>
        <p:spPr bwMode="auto">
          <a:xfrm>
            <a:off x="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6232" name="Object 8"/>
          <p:cNvGraphicFramePr>
            <a:graphicFrameLocks noChangeAspect="1"/>
          </p:cNvGraphicFramePr>
          <p:nvPr/>
        </p:nvGraphicFramePr>
        <p:xfrm>
          <a:off x="3132138" y="2708275"/>
          <a:ext cx="2251075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975" name="Equation" r:id="rId5" imgW="1016000" imgH="431800" progId="Equation.DSMT4">
                  <p:embed/>
                </p:oleObj>
              </mc:Choice>
              <mc:Fallback>
                <p:oleObj name="Equation" r:id="rId5" imgW="1016000" imgH="4318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2708275"/>
                        <a:ext cx="2251075" cy="946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10"/>
          <p:cNvSpPr txBox="1">
            <a:spLocks noChangeArrowheads="1"/>
          </p:cNvSpPr>
          <p:nvPr/>
        </p:nvSpPr>
        <p:spPr bwMode="auto">
          <a:xfrm>
            <a:off x="1074737" y="84139"/>
            <a:ext cx="6994525" cy="6778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网络结构的分类</a:t>
            </a:r>
            <a:endParaRPr lang="zh-CN" altLang="en-US" sz="3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45211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6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36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36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227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1074737" y="84139"/>
            <a:ext cx="6994525" cy="677862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网络结构的分类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1" name="Rectangle 5"/>
          <p:cNvSpPr>
            <a:spLocks noChangeArrowheads="1"/>
          </p:cNvSpPr>
          <p:nvPr/>
        </p:nvSpPr>
        <p:spPr bwMode="auto">
          <a:xfrm>
            <a:off x="356625" y="838200"/>
            <a:ext cx="81311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为什么有反馈就会导致无限长的响应？</a:t>
            </a: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以一阶</a:t>
            </a:r>
            <a:r>
              <a:rPr lang="en-US" altLang="zh-CN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IIR</a:t>
            </a:r>
            <a:r>
              <a:rPr lang="zh-CN" altLang="en-US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系统函数为例</a:t>
            </a: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418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0064806"/>
              </p:ext>
            </p:extLst>
          </p:nvPr>
        </p:nvGraphicFramePr>
        <p:xfrm>
          <a:off x="914400" y="1841500"/>
          <a:ext cx="1925637" cy="7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284" name="Equation" r:id="rId3" imgW="965160" imgH="393480" progId="Equation.DSMT4">
                  <p:embed/>
                </p:oleObj>
              </mc:Choice>
              <mc:Fallback>
                <p:oleObj name="Equation" r:id="rId3" imgW="96516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841500"/>
                        <a:ext cx="1925637" cy="7842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2595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1460500"/>
            <a:ext cx="30956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331225" y="2888831"/>
            <a:ext cx="8783174" cy="1938992"/>
            <a:chOff x="657225" y="3066631"/>
            <a:chExt cx="8783174" cy="1938992"/>
          </a:xfrm>
        </p:grpSpPr>
        <p:graphicFrame>
          <p:nvGraphicFramePr>
            <p:cNvPr id="2" name="对象 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73743311"/>
                </p:ext>
              </p:extLst>
            </p:nvPr>
          </p:nvGraphicFramePr>
          <p:xfrm>
            <a:off x="3910012" y="3124200"/>
            <a:ext cx="585788" cy="3749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85" name="Equation" r:id="rId6" imgW="317160" imgH="203040" progId="Equation.DSMT4">
                    <p:embed/>
                  </p:oleObj>
                </mc:Choice>
                <mc:Fallback>
                  <p:oleObj name="Equation" r:id="rId6" imgW="317160" imgH="203040" progId="Equation.DSMT4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910012" y="3124200"/>
                          <a:ext cx="585788" cy="374904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矩形 2"/>
            <p:cNvSpPr/>
            <p:nvPr/>
          </p:nvSpPr>
          <p:spPr>
            <a:xfrm>
              <a:off x="657225" y="3066631"/>
              <a:ext cx="8783174" cy="19389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2281238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SzPct val="65000"/>
              </a:pP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当</a:t>
              </a:r>
              <a:r>
                <a:rPr lang="zh-CN" altLang="en-US" b="0" dirty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输入为单位</a:t>
              </a: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脉冲序列        ，当经过上述网络时，输入样本在</a:t>
              </a:r>
              <a:endParaRPr lang="en-US" altLang="zh-CN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2281238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SzPct val="65000"/>
              </a:pP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反馈回路上乘以了一个</a:t>
              </a:r>
              <a:r>
                <a:rPr lang="en-US" altLang="zh-CN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a</a:t>
              </a: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，要么增长（</a:t>
              </a:r>
              <a:r>
                <a:rPr lang="en-US" altLang="zh-CN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|a|&gt;1</a:t>
              </a: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）或衰减（</a:t>
              </a:r>
              <a:r>
                <a:rPr lang="en-US" altLang="zh-CN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|a|&lt;1</a:t>
              </a: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）</a:t>
              </a:r>
              <a:endParaRPr lang="en-US" altLang="zh-CN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2281238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SzPct val="65000"/>
              </a:pP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持续不断的循环，所以脉冲响应就是                    ，产生了无限</a:t>
              </a:r>
              <a:endParaRPr lang="en-US" altLang="zh-CN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defTabSz="2281238" eaLnBrk="1" hangingPunct="1">
                <a:lnSpc>
                  <a:spcPct val="110000"/>
                </a:lnSpc>
                <a:spcBef>
                  <a:spcPct val="20000"/>
                </a:spcBef>
                <a:buClr>
                  <a:schemeClr val="accent5">
                    <a:lumMod val="50000"/>
                  </a:schemeClr>
                </a:buClr>
                <a:buSzPct val="65000"/>
              </a:pPr>
              <a:r>
                <a:rPr lang="zh-CN" altLang="en-US" b="0" dirty="0" smtClean="0">
                  <a:solidFill>
                    <a:srgbClr val="000000"/>
                  </a:solidFill>
                  <a:latin typeface="微软雅黑" pitchFamily="34" charset="-122"/>
                  <a:ea typeface="微软雅黑" pitchFamily="34" charset="-122"/>
                </a:rPr>
                <a:t>脉冲响应。</a:t>
              </a:r>
              <a:endPara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aphicFrame>
          <p:nvGraphicFramePr>
            <p:cNvPr id="4" name="对象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81219326"/>
                </p:ext>
              </p:extLst>
            </p:nvPr>
          </p:nvGraphicFramePr>
          <p:xfrm>
            <a:off x="5716587" y="4057179"/>
            <a:ext cx="1722438" cy="4556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6286" name="Equation" r:id="rId8" imgW="863280" imgH="228600" progId="Equation.DSMT4">
                    <p:embed/>
                  </p:oleObj>
                </mc:Choice>
                <mc:Fallback>
                  <p:oleObj name="Equation" r:id="rId8" imgW="863280" imgH="228600" progId="Equation.DSMT4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16587" y="4057179"/>
                          <a:ext cx="1722438" cy="4556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矩形 13"/>
          <p:cNvSpPr/>
          <p:nvPr/>
        </p:nvSpPr>
        <p:spPr>
          <a:xfrm>
            <a:off x="343925" y="4827823"/>
            <a:ext cx="8647675" cy="18651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系统有极点，则必有反馈，则必定导致无限长脉冲响应。有反馈不一定有极点</a:t>
            </a:r>
            <a:endParaRPr lang="en-US" altLang="zh-CN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b="0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给出：</a:t>
            </a:r>
            <a:r>
              <a:rPr lang="zh-CN" altLang="en-US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脉冲响应为有限长的充分条件</a:t>
            </a:r>
            <a:endParaRPr lang="en-US" altLang="zh-CN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r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en-US" altLang="zh-CN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系统函数无极点</a:t>
            </a:r>
            <a:endParaRPr lang="zh-CN" altLang="en-US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523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34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86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1074737" y="84139"/>
            <a:ext cx="6994525" cy="677862"/>
          </a:xfrm>
        </p:spPr>
        <p:txBody>
          <a:bodyPr/>
          <a:lstStyle/>
          <a:p>
            <a:pPr algn="l"/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网络结构的分类</a:t>
            </a:r>
            <a:endParaRPr lang="zh-CN" altLang="en-US" sz="32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1" name="Rectangle 5"/>
          <p:cNvSpPr>
            <a:spLocks noChangeArrowheads="1"/>
          </p:cNvSpPr>
          <p:nvPr/>
        </p:nvSpPr>
        <p:spPr bwMode="auto">
          <a:xfrm>
            <a:off x="356625" y="1054100"/>
            <a:ext cx="8131175" cy="490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下图所示的网络具有一个反馈回路，但脉冲响应却是有限的。</a:t>
            </a: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原因：系统的极点与一个零点相抵消的缘故。</a:t>
            </a: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endParaRPr lang="en-US" altLang="zh-CN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4183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43925" y="5043723"/>
            <a:ext cx="184731" cy="4702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endParaRPr lang="zh-CN" altLang="en-US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80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109787"/>
            <a:ext cx="4033217" cy="2038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273085"/>
              </p:ext>
            </p:extLst>
          </p:nvPr>
        </p:nvGraphicFramePr>
        <p:xfrm>
          <a:off x="1515202" y="4191000"/>
          <a:ext cx="5814020" cy="8527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8" name="Equation" r:id="rId4" imgW="2857320" imgH="419040" progId="Equation.DSMT4">
                  <p:embed/>
                </p:oleObj>
              </mc:Choice>
              <mc:Fallback>
                <p:oleObj name="Equation" r:id="rId4" imgW="2857320" imgH="419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15202" y="4191000"/>
                        <a:ext cx="5814020" cy="8527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161146"/>
              </p:ext>
            </p:extLst>
          </p:nvPr>
        </p:nvGraphicFramePr>
        <p:xfrm>
          <a:off x="2895600" y="5278851"/>
          <a:ext cx="28686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19" name="Equation" r:id="rId6" imgW="1409400" imgH="203040" progId="Equation.DSMT4">
                  <p:embed/>
                </p:oleObj>
              </mc:Choice>
              <mc:Fallback>
                <p:oleObj name="Equation" r:id="rId6" imgW="1409400" imgH="20304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95600" y="5278851"/>
                        <a:ext cx="2868613" cy="41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06557" y="5791200"/>
            <a:ext cx="70313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这个有反馈的网络，但是没有极点，可以简化成一个一阶</a:t>
            </a:r>
            <a:r>
              <a:rPr lang="en-US" altLang="zh-CN" dirty="0" smtClean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FIR</a:t>
            </a:r>
            <a:r>
              <a:rPr lang="zh-CN" altLang="en-US" dirty="0" smtClean="0">
                <a:solidFill>
                  <a:srgbClr val="C00000"/>
                </a:solidFill>
                <a:latin typeface="华文中宋" pitchFamily="2" charset="-122"/>
                <a:ea typeface="华文中宋" pitchFamily="2" charset="-122"/>
              </a:rPr>
              <a:t>系统</a:t>
            </a:r>
            <a:endParaRPr lang="zh-CN" altLang="en-US" dirty="0">
              <a:solidFill>
                <a:srgbClr val="C00000"/>
              </a:solidFill>
              <a:latin typeface="华文中宋" pitchFamily="2" charset="-122"/>
              <a:ea typeface="华文中宋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4764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34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418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35474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5" name="Rectangle 5"/>
          <p:cNvSpPr>
            <a:spLocks noChangeArrowheads="1"/>
          </p:cNvSpPr>
          <p:nvPr/>
        </p:nvSpPr>
        <p:spPr bwMode="auto">
          <a:xfrm>
            <a:off x="304800" y="990600"/>
            <a:ext cx="861060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对于有理系统函数，有多种运算网络结构</a:t>
            </a:r>
            <a:endParaRPr lang="en-US" altLang="zh-CN" sz="30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直接</a:t>
            </a:r>
            <a:r>
              <a:rPr lang="en-US" altLang="zh-CN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型结构 </a:t>
            </a: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直接</a:t>
            </a:r>
            <a:r>
              <a:rPr lang="en-US" altLang="zh-CN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型结构</a:t>
            </a: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级联型结构</a:t>
            </a: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并联型结构 </a:t>
            </a: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用户诉求</a:t>
            </a:r>
            <a:endParaRPr lang="en-US" altLang="zh-CN" sz="30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耗时考虑，乘法更少</a:t>
            </a:r>
            <a:endParaRPr lang="en-US" altLang="zh-CN" sz="26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耗资考虑，延时单元更少（延时对应寄存器）</a:t>
            </a:r>
            <a:endParaRPr lang="en-US" altLang="zh-CN" sz="26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算法可分割性，并行性</a:t>
            </a:r>
            <a:endParaRPr lang="en-US" altLang="zh-CN" sz="26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处理器之间的通信，独立性</a:t>
            </a:r>
            <a:endParaRPr lang="en-US" altLang="zh-CN" sz="2600" b="0" dirty="0" smtClean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Ø"/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有限精度影响，计算受有限字长影响的灵敏度低</a:t>
            </a:r>
            <a:endParaRPr lang="en-US" altLang="zh-CN" sz="2600" b="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5209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2835903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352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4352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3" dur="500"/>
                                        <p:tgtEl>
                                          <p:spTgt spid="4352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352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352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4352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4352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500"/>
                                        <p:tgtEl>
                                          <p:spTgt spid="4352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500"/>
                                        <p:tgtEl>
                                          <p:spTgt spid="4352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500"/>
                                        <p:tgtEl>
                                          <p:spTgt spid="43520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2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43520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5205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8581940"/>
              </p:ext>
            </p:extLst>
          </p:nvPr>
        </p:nvGraphicFramePr>
        <p:xfrm>
          <a:off x="2133600" y="1828800"/>
          <a:ext cx="4572000" cy="95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77" name="Equation" r:id="rId3" imgW="2070000" imgH="431640" progId="Equation.DSMT4">
                  <p:embed/>
                </p:oleObj>
              </mc:Choice>
              <mc:Fallback>
                <p:oleObj name="Equation" r:id="rId3" imgW="2070000" imgH="43164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1828800"/>
                        <a:ext cx="4572000" cy="957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2657504"/>
              </p:ext>
            </p:extLst>
          </p:nvPr>
        </p:nvGraphicFramePr>
        <p:xfrm>
          <a:off x="2667000" y="3202632"/>
          <a:ext cx="3568700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78" name="Equation" r:id="rId5" imgW="1676160" imgH="838080" progId="Equation.DSMT4">
                  <p:embed/>
                </p:oleObj>
              </mc:Choice>
              <mc:Fallback>
                <p:oleObj name="Equation" r:id="rId5" imgW="1676160" imgH="8380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3202632"/>
                        <a:ext cx="3568700" cy="178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533400" y="1259532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LTI</a:t>
            </a:r>
            <a:r>
              <a:rPr lang="zh-CN" altLang="en-US" dirty="0" smtClean="0"/>
              <a:t>系统的差分方程为：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5800" y="2971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对应的系统函数为：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543636"/>
              </p:ext>
            </p:extLst>
          </p:nvPr>
        </p:nvGraphicFramePr>
        <p:xfrm>
          <a:off x="1752600" y="5029200"/>
          <a:ext cx="557053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279" name="Equation" r:id="rId7" imgW="2616120" imgH="634680" progId="Equation.DSMT4">
                  <p:embed/>
                </p:oleObj>
              </mc:Choice>
              <mc:Fallback>
                <p:oleObj name="Equation" r:id="rId7" imgW="2616120" imgH="63468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029200"/>
                        <a:ext cx="5570538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</a:p>
        </p:txBody>
      </p:sp>
    </p:spTree>
    <p:extLst>
      <p:ext uri="{BB962C8B-B14F-4D97-AF65-F5344CB8AC3E}">
        <p14:creationId xmlns:p14="http://schemas.microsoft.com/office/powerpoint/2010/main" val="24467281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253" name="Picture 5" descr="6t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3581400"/>
            <a:ext cx="5738812" cy="3050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7257" name="Text Box 9"/>
          <p:cNvSpPr txBox="1">
            <a:spLocks noChangeArrowheads="1"/>
          </p:cNvSpPr>
          <p:nvPr/>
        </p:nvSpPr>
        <p:spPr bwMode="auto">
          <a:xfrm>
            <a:off x="215900" y="1142999"/>
            <a:ext cx="1905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b="0" dirty="0" smtClean="0">
                <a:solidFill>
                  <a:srgbClr val="000000"/>
                </a:solidFill>
              </a:rPr>
              <a:t>直接</a:t>
            </a:r>
            <a:r>
              <a:rPr kumimoji="1" lang="en-US" altLang="zh-CN" b="0" dirty="0" smtClean="0">
                <a:solidFill>
                  <a:srgbClr val="000000"/>
                </a:solidFill>
              </a:rPr>
              <a:t>I</a:t>
            </a:r>
            <a:r>
              <a:rPr kumimoji="1" lang="zh-CN" altLang="en-US" b="0" dirty="0" smtClean="0">
                <a:solidFill>
                  <a:srgbClr val="000000"/>
                </a:solidFill>
              </a:rPr>
              <a:t>型按照</a:t>
            </a:r>
          </a:p>
        </p:txBody>
      </p:sp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5451573"/>
              </p:ext>
            </p:extLst>
          </p:nvPr>
        </p:nvGraphicFramePr>
        <p:xfrm>
          <a:off x="2133600" y="928390"/>
          <a:ext cx="557053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7" name="Equation" r:id="rId4" imgW="2616120" imgH="634680" progId="Equation.DSMT4">
                  <p:embed/>
                </p:oleObj>
              </mc:Choice>
              <mc:Fallback>
                <p:oleObj name="Equation" r:id="rId4" imgW="2616120" imgH="6346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928390"/>
                        <a:ext cx="5570538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1704866"/>
              </p:ext>
            </p:extLst>
          </p:nvPr>
        </p:nvGraphicFramePr>
        <p:xfrm>
          <a:off x="762000" y="1746250"/>
          <a:ext cx="7208837" cy="183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968" name="Equation" r:id="rId6" imgW="3390840" imgH="863280" progId="Equation.DSMT4">
                  <p:embed/>
                </p:oleObj>
              </mc:Choice>
              <mc:Fallback>
                <p:oleObj name="Equation" r:id="rId6" imgW="3390840" imgH="86328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1746250"/>
                        <a:ext cx="7208837" cy="1835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628813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2594" name="Object 2"/>
          <p:cNvGraphicFramePr>
            <a:graphicFrameLocks noChangeAspect="1"/>
          </p:cNvGraphicFramePr>
          <p:nvPr/>
        </p:nvGraphicFramePr>
        <p:xfrm>
          <a:off x="4419600" y="3429000"/>
          <a:ext cx="112713" cy="214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842" name="公式" r:id="rId3" imgW="114120" imgH="215640" progId="Equation.3">
                  <p:embed/>
                </p:oleObj>
              </mc:Choice>
              <mc:Fallback>
                <p:oleObj name="公式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9600" y="3429000"/>
                        <a:ext cx="112713" cy="214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2601" name="Rectangle 9"/>
          <p:cNvSpPr>
            <a:spLocks noChangeArrowheads="1"/>
          </p:cNvSpPr>
          <p:nvPr/>
        </p:nvSpPr>
        <p:spPr bwMode="auto">
          <a:xfrm>
            <a:off x="152400" y="1371600"/>
            <a:ext cx="8813800" cy="39608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优点：</a:t>
            </a:r>
            <a:endParaRPr lang="en-US" altLang="zh-CN" sz="3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32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结构简单、清晰，易于理解；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6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缺点：</a:t>
            </a:r>
            <a:endParaRPr lang="en-US" altLang="zh-CN" sz="3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32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所用运算单元多，延时支路较多； </a:t>
            </a:r>
            <a:endParaRPr lang="en-US" altLang="zh-CN" sz="32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en-US" altLang="zh-CN" sz="32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3200" baseline="-25000" dirty="0" err="1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32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32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3200" baseline="-250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32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常数</a:t>
            </a:r>
            <a:r>
              <a:rPr lang="zh-CN" altLang="en-US" sz="32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对滤波器的性能控制作用不明显；</a:t>
            </a:r>
            <a:endParaRPr lang="en-US" altLang="zh-CN" sz="3200" dirty="0">
              <a:solidFill>
                <a:srgbClr val="7030A0"/>
              </a:solidFill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3200" dirty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零、极点关系不明显，调整困难</a:t>
            </a:r>
            <a:r>
              <a:rPr lang="zh-CN" altLang="en-US" sz="3200" dirty="0" smtClean="0">
                <a:solidFill>
                  <a:srgbClr val="7030A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36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60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959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260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62260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62260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62260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500"/>
                                        <p:tgtEl>
                                          <p:spTgt spid="62260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6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500"/>
                                        <p:tgtEl>
                                          <p:spTgt spid="62260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2601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277" name="Rectangle 5"/>
          <p:cNvSpPr>
            <a:spLocks noChangeArrowheads="1"/>
          </p:cNvSpPr>
          <p:nvPr/>
        </p:nvSpPr>
        <p:spPr bwMode="auto">
          <a:xfrm>
            <a:off x="566738" y="1358900"/>
            <a:ext cx="8040687" cy="576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直接</a:t>
            </a:r>
            <a:r>
              <a:rPr lang="en-US" altLang="zh-CN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型结构是由下式构成：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sz="30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000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</a:p>
        </p:txBody>
      </p:sp>
      <p:sp>
        <p:nvSpPr>
          <p:cNvPr id="438279" name="Rectangle 7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8278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8542307"/>
              </p:ext>
            </p:extLst>
          </p:nvPr>
        </p:nvGraphicFramePr>
        <p:xfrm>
          <a:off x="2424113" y="2362200"/>
          <a:ext cx="360045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8" name="Equation" r:id="rId3" imgW="1308100" imgH="228600" progId="Equation.DSMT4">
                  <p:embed/>
                </p:oleObj>
              </mc:Choice>
              <mc:Fallback>
                <p:oleObj name="Equation" r:id="rId3" imgW="13081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4113" y="2362200"/>
                        <a:ext cx="3600450" cy="630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8281" name="Rectangle 9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38280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5119348"/>
              </p:ext>
            </p:extLst>
          </p:nvPr>
        </p:nvGraphicFramePr>
        <p:xfrm>
          <a:off x="1524000" y="4191000"/>
          <a:ext cx="5580063" cy="565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079" name="Equation" r:id="rId5" imgW="2260600" imgH="228600" progId="Equation.DSMT4">
                  <p:embed/>
                </p:oleObj>
              </mc:Choice>
              <mc:Fallback>
                <p:oleObj name="Equation" r:id="rId5" imgW="2260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4191000"/>
                        <a:ext cx="5580063" cy="565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66738" y="3159002"/>
            <a:ext cx="4647426" cy="564706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对线性非移变系统，有</a:t>
            </a:r>
          </a:p>
        </p:txBody>
      </p:sp>
      <p:sp>
        <p:nvSpPr>
          <p:cNvPr id="3" name="矩形 2"/>
          <p:cNvSpPr/>
          <p:nvPr/>
        </p:nvSpPr>
        <p:spPr>
          <a:xfrm>
            <a:off x="566738" y="5029200"/>
            <a:ext cx="7315200" cy="762000"/>
          </a:xfrm>
          <a:prstGeom prst="rect">
            <a:avLst/>
          </a:prstGeo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交换两个网络次序，得到直接</a:t>
            </a:r>
            <a:r>
              <a:rPr lang="en-US" altLang="zh-CN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3000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型结构</a:t>
            </a:r>
          </a:p>
        </p:txBody>
      </p:sp>
    </p:spTree>
    <p:extLst>
      <p:ext uri="{BB962C8B-B14F-4D97-AF65-F5344CB8AC3E}">
        <p14:creationId xmlns:p14="http://schemas.microsoft.com/office/powerpoint/2010/main" val="12711111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38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38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382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38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8277" grpId="0"/>
      <p:bldP spid="2" grpId="0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2971800" y="2374171"/>
            <a:ext cx="6000750" cy="4255830"/>
            <a:chOff x="914400" y="914400"/>
            <a:chExt cx="8134350" cy="6068498"/>
          </a:xfrm>
        </p:grpSpPr>
        <p:pic>
          <p:nvPicPr>
            <p:cNvPr id="628738" name="Picture 2" descr="ys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914400"/>
              <a:ext cx="8134350" cy="5468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8739" name="Text Box 3"/>
            <p:cNvSpPr txBox="1">
              <a:spLocks noChangeArrowheads="1"/>
            </p:cNvSpPr>
            <p:nvPr/>
          </p:nvSpPr>
          <p:spPr bwMode="auto">
            <a:xfrm>
              <a:off x="3048000" y="6324598"/>
              <a:ext cx="1139138" cy="65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</a:t>
              </a:r>
              <a:r>
                <a:rPr lang="en-US" altLang="zh-CN" baseline="-25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(z)</a:t>
              </a:r>
            </a:p>
          </p:txBody>
        </p:sp>
        <p:sp>
          <p:nvSpPr>
            <p:cNvPr id="628740" name="Rectangle 4"/>
            <p:cNvSpPr>
              <a:spLocks noChangeArrowheads="1"/>
            </p:cNvSpPr>
            <p:nvPr/>
          </p:nvSpPr>
          <p:spPr bwMode="auto">
            <a:xfrm>
              <a:off x="2354262" y="1485900"/>
              <a:ext cx="2089150" cy="4681537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pic>
          <p:nvPicPr>
            <p:cNvPr id="628741" name="Picture 5" descr="ys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16575" y="1266825"/>
              <a:ext cx="2028825" cy="4648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8742" name="Text Box 6"/>
            <p:cNvSpPr txBox="1">
              <a:spLocks noChangeArrowheads="1"/>
            </p:cNvSpPr>
            <p:nvPr/>
          </p:nvSpPr>
          <p:spPr bwMode="auto">
            <a:xfrm>
              <a:off x="6169025" y="6303961"/>
              <a:ext cx="1116913" cy="658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</a:t>
              </a:r>
              <a:r>
                <a:rPr lang="en-US" altLang="zh-CN" baseline="-25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(z)</a:t>
              </a:r>
            </a:p>
          </p:txBody>
        </p:sp>
        <p:sp>
          <p:nvSpPr>
            <p:cNvPr id="628743" name="Rectangle 7"/>
            <p:cNvSpPr>
              <a:spLocks noChangeArrowheads="1"/>
            </p:cNvSpPr>
            <p:nvPr/>
          </p:nvSpPr>
          <p:spPr bwMode="auto">
            <a:xfrm>
              <a:off x="5541962" y="1439862"/>
              <a:ext cx="2089150" cy="4681538"/>
            </a:xfrm>
            <a:prstGeom prst="rect">
              <a:avLst/>
            </a:prstGeom>
            <a:noFill/>
            <a:ln w="47625">
              <a:solidFill>
                <a:srgbClr val="FF0000"/>
              </a:solidFill>
              <a:prstDash val="sysDot"/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8744" name="Oval 8"/>
            <p:cNvSpPr>
              <a:spLocks noChangeArrowheads="1"/>
            </p:cNvSpPr>
            <p:nvPr/>
          </p:nvSpPr>
          <p:spPr bwMode="auto">
            <a:xfrm>
              <a:off x="3722687" y="993775"/>
              <a:ext cx="2376488" cy="5616575"/>
            </a:xfrm>
            <a:prstGeom prst="ellipse">
              <a:avLst/>
            </a:prstGeom>
            <a:noFill/>
            <a:ln w="47625">
              <a:solidFill>
                <a:srgbClr val="FF0000"/>
              </a:solidFill>
              <a:prstDash val="dash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7339322"/>
              </p:ext>
            </p:extLst>
          </p:nvPr>
        </p:nvGraphicFramePr>
        <p:xfrm>
          <a:off x="1760498" y="1008921"/>
          <a:ext cx="5570538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29" name="Equation" r:id="rId5" imgW="2616120" imgH="634680" progId="Equation.DSMT4">
                  <p:embed/>
                </p:oleObj>
              </mc:Choice>
              <mc:Fallback>
                <p:oleObj name="Equation" r:id="rId5" imgW="2616120" imgH="63468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498" y="1008921"/>
                        <a:ext cx="5570538" cy="1352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6200" y="1214735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系统函数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6200" y="2523698"/>
            <a:ext cx="320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引入中间变量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差分方程组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9819568"/>
              </p:ext>
            </p:extLst>
          </p:nvPr>
        </p:nvGraphicFramePr>
        <p:xfrm>
          <a:off x="147638" y="3502025"/>
          <a:ext cx="3844925" cy="1897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130" name="Equation" r:id="rId7" imgW="1803240" imgH="888840" progId="Equation.DSMT4">
                  <p:embed/>
                </p:oleObj>
              </mc:Choice>
              <mc:Fallback>
                <p:oleObj name="Equation" r:id="rId7" imgW="1803240" imgH="8888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8" y="3502025"/>
                        <a:ext cx="3844925" cy="1897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81675" y="4449115"/>
            <a:ext cx="381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可合并</a:t>
            </a:r>
          </a:p>
        </p:txBody>
      </p:sp>
    </p:spTree>
    <p:extLst>
      <p:ext uri="{BB962C8B-B14F-4D97-AF65-F5344CB8AC3E}">
        <p14:creationId xmlns:p14="http://schemas.microsoft.com/office/powerpoint/2010/main" val="694274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6019800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数字信号处理主要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pic>
        <p:nvPicPr>
          <p:cNvPr id="129026" name="Picture 2" descr="C:\Users\laitao\Desktop\图片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90600"/>
            <a:ext cx="9002332" cy="54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74324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97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3489359"/>
              </p:ext>
            </p:extLst>
          </p:nvPr>
        </p:nvGraphicFramePr>
        <p:xfrm>
          <a:off x="4876800" y="2313879"/>
          <a:ext cx="4414225" cy="26806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914" name="Visio" r:id="rId3" imgW="2493360" imgH="1349280" progId="Visio.Drawing.11">
                  <p:embed/>
                </p:oleObj>
              </mc:Choice>
              <mc:Fallback>
                <p:oleObj name="Visio" r:id="rId3" imgW="2493360" imgH="1349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2313879"/>
                        <a:ext cx="4414225" cy="26806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9763" name="Text Box 3"/>
          <p:cNvSpPr txBox="1">
            <a:spLocks noChangeArrowheads="1"/>
          </p:cNvSpPr>
          <p:nvPr/>
        </p:nvSpPr>
        <p:spPr bwMode="auto">
          <a:xfrm>
            <a:off x="380999" y="1252210"/>
            <a:ext cx="55022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7030A0"/>
                </a:solidFill>
                <a:latin typeface="黑体" pitchFamily="49" charset="-122"/>
              </a:rPr>
              <a:t>左右合并后：仅需</a:t>
            </a:r>
            <a:r>
              <a:rPr lang="en-US" altLang="zh-CN" sz="2800" dirty="0" smtClean="0">
                <a:solidFill>
                  <a:srgbClr val="7030A0"/>
                </a:solidFill>
                <a:latin typeface="黑体" pitchFamily="49" charset="-122"/>
              </a:rPr>
              <a:t>N</a:t>
            </a:r>
            <a:r>
              <a:rPr lang="zh-CN" altLang="en-US" sz="2800" dirty="0" smtClean="0">
                <a:solidFill>
                  <a:srgbClr val="7030A0"/>
                </a:solidFill>
                <a:latin typeface="黑体" pitchFamily="49" charset="-122"/>
              </a:rPr>
              <a:t>个延时单元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07803" y="2133600"/>
            <a:ext cx="4248150" cy="3229187"/>
            <a:chOff x="-2514600" y="2429837"/>
            <a:chExt cx="6000750" cy="4427090"/>
          </a:xfrm>
        </p:grpSpPr>
        <p:pic>
          <p:nvPicPr>
            <p:cNvPr id="7" name="Picture 2" descr="ys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514600" y="2429837"/>
              <a:ext cx="6000750" cy="38353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 Box 3"/>
            <p:cNvSpPr txBox="1">
              <a:spLocks noChangeArrowheads="1"/>
            </p:cNvSpPr>
            <p:nvPr/>
          </p:nvSpPr>
          <p:spPr bwMode="auto">
            <a:xfrm>
              <a:off x="-1115322" y="6224002"/>
              <a:ext cx="1116952" cy="63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</a:t>
              </a:r>
              <a:r>
                <a:rPr lang="en-US" altLang="zh-CN" baseline="-25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(z)</a:t>
              </a:r>
            </a:p>
          </p:txBody>
        </p:sp>
        <p:pic>
          <p:nvPicPr>
            <p:cNvPr id="10" name="Picture 5" descr="ys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4218" y="2676992"/>
              <a:ext cx="1496674" cy="32597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 Box 6"/>
            <p:cNvSpPr txBox="1">
              <a:spLocks noChangeArrowheads="1"/>
            </p:cNvSpPr>
            <p:nvPr/>
          </p:nvSpPr>
          <p:spPr bwMode="auto">
            <a:xfrm>
              <a:off x="1001309" y="6209529"/>
              <a:ext cx="1089129" cy="6329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</a:t>
              </a:r>
              <a:r>
                <a:rPr lang="en-US" altLang="zh-CN" baseline="-25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(z)</a:t>
              </a:r>
            </a:p>
          </p:txBody>
        </p:sp>
      </p:grpSp>
      <p:sp>
        <p:nvSpPr>
          <p:cNvPr id="3" name="右箭头 2"/>
          <p:cNvSpPr/>
          <p:nvPr/>
        </p:nvSpPr>
        <p:spPr bwMode="auto">
          <a:xfrm>
            <a:off x="4191000" y="3733800"/>
            <a:ext cx="990600" cy="3810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91000" y="3124200"/>
            <a:ext cx="990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合并</a:t>
            </a:r>
            <a:endParaRPr lang="zh-CN" altLang="en-US" sz="2800" dirty="0">
              <a:solidFill>
                <a:srgbClr val="FF0000"/>
              </a:solidFill>
              <a:latin typeface="华文琥珀" pitchFamily="2" charset="-122"/>
              <a:ea typeface="华文琥珀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0276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297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698" name="Rectangle 2"/>
          <p:cNvSpPr>
            <a:spLocks noChangeArrowheads="1"/>
          </p:cNvSpPr>
          <p:nvPr/>
        </p:nvSpPr>
        <p:spPr bwMode="auto">
          <a:xfrm>
            <a:off x="673100" y="914400"/>
            <a:ext cx="80883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0" dirty="0" smtClean="0">
                <a:solidFill>
                  <a:srgbClr val="FF0000"/>
                </a:solidFill>
                <a:latin typeface="华文琥珀" pitchFamily="2" charset="-122"/>
                <a:ea typeface="华文琥珀" pitchFamily="2" charset="-122"/>
              </a:rPr>
              <a:t>例题：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用直接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I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型及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II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型实现以下系统函数：</a:t>
            </a:r>
          </a:p>
        </p:txBody>
      </p:sp>
      <p:graphicFrame>
        <p:nvGraphicFramePr>
          <p:cNvPr id="54169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90025902"/>
              </p:ext>
            </p:extLst>
          </p:nvPr>
        </p:nvGraphicFramePr>
        <p:xfrm>
          <a:off x="2563018" y="1418432"/>
          <a:ext cx="3713163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2" name="Equation" r:id="rId3" imgW="3708360" imgH="888840" progId="Equation.DSMT4">
                  <p:embed/>
                </p:oleObj>
              </mc:Choice>
              <mc:Fallback>
                <p:oleObj name="Equation" r:id="rId3" imgW="370836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63018" y="1418432"/>
                        <a:ext cx="3713163" cy="889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00" name="Rectangle 4"/>
          <p:cNvSpPr>
            <a:spLocks noChangeArrowheads="1"/>
          </p:cNvSpPr>
          <p:nvPr/>
        </p:nvSpPr>
        <p:spPr bwMode="auto">
          <a:xfrm>
            <a:off x="685800" y="2307432"/>
            <a:ext cx="7467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0" smtClean="0">
                <a:solidFill>
                  <a:srgbClr val="000000"/>
                </a:solidFill>
                <a:latin typeface="黑体" pitchFamily="49" charset="-122"/>
              </a:rPr>
              <a:t>解：根据</a:t>
            </a:r>
            <a:r>
              <a:rPr kumimoji="1" lang="en-US" altLang="zh-CN" sz="2800" b="0" smtClean="0">
                <a:solidFill>
                  <a:srgbClr val="000000"/>
                </a:solidFill>
                <a:latin typeface="黑体" pitchFamily="49" charset="-122"/>
              </a:rPr>
              <a:t>IIR</a:t>
            </a:r>
            <a:r>
              <a:rPr kumimoji="1" lang="zh-CN" altLang="en-US" sz="2800" b="0" smtClean="0">
                <a:solidFill>
                  <a:srgbClr val="000000"/>
                </a:solidFill>
                <a:latin typeface="黑体" pitchFamily="49" charset="-122"/>
              </a:rPr>
              <a:t>滤波器的系统函数标准式</a:t>
            </a:r>
          </a:p>
        </p:txBody>
      </p:sp>
      <p:graphicFrame>
        <p:nvGraphicFramePr>
          <p:cNvPr id="541701" name="Object 5"/>
          <p:cNvGraphicFramePr>
            <a:graphicFrameLocks noChangeAspect="1"/>
          </p:cNvGraphicFramePr>
          <p:nvPr/>
        </p:nvGraphicFramePr>
        <p:xfrm>
          <a:off x="1285875" y="5319713"/>
          <a:ext cx="3906838" cy="89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3" name="Equation" r:id="rId5" imgW="3911400" imgH="888840" progId="Equation.DSMT4">
                  <p:embed/>
                </p:oleObj>
              </mc:Choice>
              <mc:Fallback>
                <p:oleObj name="Equation" r:id="rId5" imgW="3911400" imgH="8888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85875" y="5319713"/>
                        <a:ext cx="3906838" cy="892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1702" name="Rectangle 6"/>
          <p:cNvSpPr>
            <a:spLocks noChangeArrowheads="1"/>
          </p:cNvSpPr>
          <p:nvPr/>
        </p:nvSpPr>
        <p:spPr bwMode="auto">
          <a:xfrm>
            <a:off x="1371600" y="4738688"/>
            <a:ext cx="41148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0" smtClean="0">
                <a:solidFill>
                  <a:srgbClr val="000000"/>
                </a:solidFill>
                <a:latin typeface="黑体" pitchFamily="49" charset="-122"/>
              </a:rPr>
              <a:t>将系统函数整理为：</a:t>
            </a:r>
          </a:p>
        </p:txBody>
      </p:sp>
      <p:graphicFrame>
        <p:nvGraphicFramePr>
          <p:cNvPr id="5417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1291146"/>
              </p:ext>
            </p:extLst>
          </p:nvPr>
        </p:nvGraphicFramePr>
        <p:xfrm>
          <a:off x="2590800" y="2889251"/>
          <a:ext cx="3941763" cy="1849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4" name="Equation" r:id="rId7" imgW="3936960" imgH="1854000" progId="Equation.DSMT4">
                  <p:embed/>
                </p:oleObj>
              </mc:Choice>
              <mc:Fallback>
                <p:oleObj name="Equation" r:id="rId7" imgW="3936960" imgH="18540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889251"/>
                        <a:ext cx="3941763" cy="18494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41704" name="Object 8"/>
          <p:cNvGraphicFramePr>
            <a:graphicFrameLocks noChangeAspect="1"/>
          </p:cNvGraphicFramePr>
          <p:nvPr/>
        </p:nvGraphicFramePr>
        <p:xfrm>
          <a:off x="5292725" y="5273675"/>
          <a:ext cx="33401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565" name="Equation" r:id="rId9" imgW="3340080" imgH="1066680" progId="Equation.DSMT4">
                  <p:embed/>
                </p:oleObj>
              </mc:Choice>
              <mc:Fallback>
                <p:oleObj name="Equation" r:id="rId9" imgW="334008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5273675"/>
                        <a:ext cx="33401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514757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1698" grpId="0" autoUpdateAnimBg="0"/>
      <p:bldP spid="541700" grpId="0" autoUpdateAnimBg="0"/>
      <p:bldP spid="541702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9" name="Rectangle 9"/>
          <p:cNvSpPr>
            <a:spLocks noChangeArrowheads="1"/>
          </p:cNvSpPr>
          <p:nvPr/>
        </p:nvSpPr>
        <p:spPr bwMode="auto">
          <a:xfrm>
            <a:off x="784225" y="3670299"/>
            <a:ext cx="29273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直接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I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型：</a:t>
            </a:r>
          </a:p>
        </p:txBody>
      </p:sp>
      <p:pic>
        <p:nvPicPr>
          <p:cNvPr id="542730" name="Picture 10" descr="P5-1(a)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60"/>
          <a:stretch/>
        </p:blipFill>
        <p:spPr bwMode="auto">
          <a:xfrm>
            <a:off x="38100" y="4411105"/>
            <a:ext cx="4419600" cy="1811895"/>
          </a:xfrm>
          <a:prstGeom prst="rect">
            <a:avLst/>
          </a:prstGeom>
          <a:solidFill>
            <a:srgbClr val="3333CC"/>
          </a:solidFill>
        </p:spPr>
      </p:pic>
      <p:sp>
        <p:nvSpPr>
          <p:cNvPr id="542731" name="Rectangle 11"/>
          <p:cNvSpPr>
            <a:spLocks noChangeArrowheads="1"/>
          </p:cNvSpPr>
          <p:nvPr/>
        </p:nvSpPr>
        <p:spPr bwMode="auto">
          <a:xfrm>
            <a:off x="4729163" y="3657600"/>
            <a:ext cx="32321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直接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II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型：</a:t>
            </a:r>
          </a:p>
        </p:txBody>
      </p:sp>
      <p:graphicFrame>
        <p:nvGraphicFramePr>
          <p:cNvPr id="542732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566997"/>
              </p:ext>
            </p:extLst>
          </p:nvPr>
        </p:nvGraphicFramePr>
        <p:xfrm>
          <a:off x="2179638" y="990600"/>
          <a:ext cx="41656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2" name="Equation" r:id="rId4" imgW="4165560" imgH="1066680" progId="Equation.DSMT4">
                  <p:embed/>
                </p:oleObj>
              </mc:Choice>
              <mc:Fallback>
                <p:oleObj name="Equation" r:id="rId4" imgW="4165560" imgH="1066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79638" y="990600"/>
                        <a:ext cx="41656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 cap="sq">
                            <a:solidFill>
                              <a:schemeClr val="tx1"/>
                            </a:solidFill>
                            <a:miter lim="800000"/>
                            <a:headEnd type="none" w="sm" len="sm"/>
                            <a:tailEnd type="none" w="sm" len="sm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42733" name="Picture 13" descr="P5-1(b)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700"/>
          <a:stretch/>
        </p:blipFill>
        <p:spPr bwMode="auto">
          <a:xfrm>
            <a:off x="4716463" y="4448640"/>
            <a:ext cx="4406900" cy="1774360"/>
          </a:xfrm>
          <a:prstGeom prst="rect">
            <a:avLst/>
          </a:prstGeom>
          <a:solidFill>
            <a:srgbClr val="3333CC"/>
          </a:solidFill>
        </p:spPr>
      </p:pic>
      <p:sp>
        <p:nvSpPr>
          <p:cNvPr id="542734" name="Line 14"/>
          <p:cNvSpPr>
            <a:spLocks noChangeShapeType="1"/>
          </p:cNvSpPr>
          <p:nvPr/>
        </p:nvSpPr>
        <p:spPr bwMode="auto">
          <a:xfrm>
            <a:off x="2996406" y="5408613"/>
            <a:ext cx="674688" cy="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8580714"/>
              </p:ext>
            </p:extLst>
          </p:nvPr>
        </p:nvGraphicFramePr>
        <p:xfrm>
          <a:off x="1676400" y="2362200"/>
          <a:ext cx="6449646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343" name="Equation" r:id="rId7" imgW="5537160" imgH="914400" progId="Equation.DSMT4">
                  <p:embed/>
                </p:oleObj>
              </mc:Choice>
              <mc:Fallback>
                <p:oleObj name="Equation" r:id="rId7" imgW="5537160" imgH="914400" progId="Equation.DSMT4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362200"/>
                        <a:ext cx="6449646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971550" y="1295400"/>
            <a:ext cx="78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由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71550" y="2286000"/>
            <a:ext cx="781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得</a:t>
            </a:r>
          </a:p>
        </p:txBody>
      </p:sp>
    </p:spTree>
    <p:extLst>
      <p:ext uri="{BB962C8B-B14F-4D97-AF65-F5344CB8AC3E}">
        <p14:creationId xmlns:p14="http://schemas.microsoft.com/office/powerpoint/2010/main" val="3697326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9" grpId="0" autoUpdateAnimBg="0"/>
      <p:bldP spid="542731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78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838200"/>
            <a:ext cx="7435850" cy="727075"/>
          </a:xfrm>
        </p:spPr>
        <p:txBody>
          <a:bodyPr/>
          <a:lstStyle/>
          <a:p>
            <a:pPr algn="l"/>
            <a:r>
              <a:rPr lang="zh-CN" altLang="en-US" sz="3200" dirty="0" smtClean="0">
                <a:solidFill>
                  <a:srgbClr val="7030A0"/>
                </a:solidFill>
                <a:latin typeface="黑体" pitchFamily="49" charset="-122"/>
                <a:ea typeface="黑体" pitchFamily="49" charset="-122"/>
              </a:rPr>
              <a:t>解题注意方法：</a:t>
            </a:r>
            <a:endParaRPr lang="zh-CN" altLang="en-US" sz="3200" dirty="0">
              <a:solidFill>
                <a:srgbClr val="7030A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30787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524000"/>
            <a:ext cx="8540750" cy="5705475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系统函数要化为负幂次有理分式，且分母常数项系数为</a:t>
            </a:r>
            <a:r>
              <a:rPr lang="en-US" altLang="zh-CN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，其他项为</a:t>
            </a:r>
            <a:r>
              <a:rPr lang="en-US" altLang="zh-CN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en-US" altLang="zh-CN" sz="2600" b="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600" b="0" baseline="-25000" dirty="0" err="1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的形式；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差分方程要化为后向差分方程，左边只有一项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y(n)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，且其系数为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画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信号流图</a:t>
            </a: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，前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向支路的系数就是系统函数（或差分方程）中的系数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en-US" altLang="zh-CN" sz="2600" b="0" baseline="-25000" dirty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，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后向支路的系数就是系统函数（或差分方程中的系数）中的系数</a:t>
            </a:r>
            <a:r>
              <a:rPr lang="en-US" altLang="zh-CN" sz="2600" b="0" dirty="0" err="1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en-US" altLang="zh-CN" sz="2600" b="0" baseline="-25000" dirty="0" err="1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；</a:t>
            </a:r>
          </a:p>
          <a:p>
            <a:pPr>
              <a:lnSpc>
                <a:spcPct val="110000"/>
              </a:lnSpc>
              <a:buFont typeface="Wingdings" pitchFamily="2" charset="2"/>
              <a:buChar char="Ø"/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注意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空缺</a:t>
            </a: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项（即当</a:t>
            </a:r>
            <a:r>
              <a:rPr lang="en-US" altLang="zh-CN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≠</a:t>
            </a:r>
            <a:r>
              <a:rPr lang="en-US" altLang="zh-CN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时）</a:t>
            </a: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在画信号流图时标出对应系数为零或断开该支路。</a:t>
            </a:r>
            <a:endParaRPr lang="zh-CN" altLang="en-US" sz="2600" b="0" baseline="-25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7283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07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0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0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0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630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1811" name="Group 3"/>
          <p:cNvGrpSpPr>
            <a:grpSpLocks/>
          </p:cNvGrpSpPr>
          <p:nvPr/>
        </p:nvGrpSpPr>
        <p:grpSpPr bwMode="auto">
          <a:xfrm>
            <a:off x="1422400" y="1042988"/>
            <a:ext cx="6553200" cy="2519362"/>
            <a:chOff x="2715" y="2265"/>
            <a:chExt cx="5969" cy="1941"/>
          </a:xfrm>
        </p:grpSpPr>
        <p:sp>
          <p:nvSpPr>
            <p:cNvPr id="631812" name="Line 4"/>
            <p:cNvSpPr>
              <a:spLocks noChangeShapeType="1"/>
            </p:cNvSpPr>
            <p:nvPr/>
          </p:nvSpPr>
          <p:spPr bwMode="auto">
            <a:xfrm>
              <a:off x="4342" y="2758"/>
              <a:ext cx="1" cy="743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3" name="Line 5"/>
            <p:cNvSpPr>
              <a:spLocks noChangeShapeType="1"/>
            </p:cNvSpPr>
            <p:nvPr/>
          </p:nvSpPr>
          <p:spPr bwMode="auto">
            <a:xfrm>
              <a:off x="4342" y="4161"/>
              <a:ext cx="1267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4" name="Line 6"/>
            <p:cNvSpPr>
              <a:spLocks noChangeShapeType="1"/>
            </p:cNvSpPr>
            <p:nvPr/>
          </p:nvSpPr>
          <p:spPr bwMode="auto">
            <a:xfrm>
              <a:off x="4342" y="3492"/>
              <a:ext cx="1267" cy="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5" name="Line 7"/>
            <p:cNvSpPr>
              <a:spLocks noChangeShapeType="1"/>
            </p:cNvSpPr>
            <p:nvPr/>
          </p:nvSpPr>
          <p:spPr bwMode="auto">
            <a:xfrm>
              <a:off x="5609" y="3492"/>
              <a:ext cx="126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6" name="Line 8"/>
            <p:cNvSpPr>
              <a:spLocks noChangeShapeType="1"/>
            </p:cNvSpPr>
            <p:nvPr/>
          </p:nvSpPr>
          <p:spPr bwMode="auto">
            <a:xfrm>
              <a:off x="6876" y="2757"/>
              <a:ext cx="0" cy="74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7" name="Line 9"/>
            <p:cNvSpPr>
              <a:spLocks noChangeShapeType="1"/>
            </p:cNvSpPr>
            <p:nvPr/>
          </p:nvSpPr>
          <p:spPr bwMode="auto">
            <a:xfrm>
              <a:off x="3256" y="2757"/>
              <a:ext cx="1086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8" name="Line 10"/>
            <p:cNvSpPr>
              <a:spLocks noChangeShapeType="1"/>
            </p:cNvSpPr>
            <p:nvPr/>
          </p:nvSpPr>
          <p:spPr bwMode="auto">
            <a:xfrm>
              <a:off x="4342" y="2757"/>
              <a:ext cx="126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19" name="Line 11"/>
            <p:cNvSpPr>
              <a:spLocks noChangeShapeType="1"/>
            </p:cNvSpPr>
            <p:nvPr/>
          </p:nvSpPr>
          <p:spPr bwMode="auto">
            <a:xfrm>
              <a:off x="5609" y="2757"/>
              <a:ext cx="126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0" name="Line 12"/>
            <p:cNvSpPr>
              <a:spLocks noChangeShapeType="1"/>
            </p:cNvSpPr>
            <p:nvPr/>
          </p:nvSpPr>
          <p:spPr bwMode="auto">
            <a:xfrm>
              <a:off x="6876" y="2757"/>
              <a:ext cx="1267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1" name="Line 13"/>
            <p:cNvSpPr>
              <a:spLocks noChangeShapeType="1"/>
            </p:cNvSpPr>
            <p:nvPr/>
          </p:nvSpPr>
          <p:spPr bwMode="auto">
            <a:xfrm>
              <a:off x="5609" y="2757"/>
              <a:ext cx="0" cy="78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2" name="Line 14"/>
            <p:cNvSpPr>
              <a:spLocks noChangeShapeType="1"/>
            </p:cNvSpPr>
            <p:nvPr/>
          </p:nvSpPr>
          <p:spPr bwMode="auto">
            <a:xfrm>
              <a:off x="5609" y="3522"/>
              <a:ext cx="1" cy="63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3" name="Line 15"/>
            <p:cNvSpPr>
              <a:spLocks noChangeShapeType="1"/>
            </p:cNvSpPr>
            <p:nvPr/>
          </p:nvSpPr>
          <p:spPr bwMode="auto">
            <a:xfrm>
              <a:off x="4342" y="3501"/>
              <a:ext cx="1" cy="67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4" name="Line 16"/>
            <p:cNvSpPr>
              <a:spLocks noChangeShapeType="1"/>
            </p:cNvSpPr>
            <p:nvPr/>
          </p:nvSpPr>
          <p:spPr bwMode="auto">
            <a:xfrm>
              <a:off x="3799" y="2757"/>
              <a:ext cx="3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5" name="Line 17"/>
            <p:cNvSpPr>
              <a:spLocks noChangeShapeType="1"/>
            </p:cNvSpPr>
            <p:nvPr/>
          </p:nvSpPr>
          <p:spPr bwMode="auto">
            <a:xfrm>
              <a:off x="4704" y="2757"/>
              <a:ext cx="3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6" name="Line 18"/>
            <p:cNvSpPr>
              <a:spLocks noChangeShapeType="1"/>
            </p:cNvSpPr>
            <p:nvPr/>
          </p:nvSpPr>
          <p:spPr bwMode="auto">
            <a:xfrm>
              <a:off x="5971" y="2757"/>
              <a:ext cx="3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7" name="Line 19"/>
            <p:cNvSpPr>
              <a:spLocks noChangeShapeType="1"/>
            </p:cNvSpPr>
            <p:nvPr/>
          </p:nvSpPr>
          <p:spPr bwMode="auto">
            <a:xfrm>
              <a:off x="7419" y="2757"/>
              <a:ext cx="3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8" name="Line 20"/>
            <p:cNvSpPr>
              <a:spLocks noChangeShapeType="1"/>
            </p:cNvSpPr>
            <p:nvPr/>
          </p:nvSpPr>
          <p:spPr bwMode="auto">
            <a:xfrm flipH="1" flipV="1">
              <a:off x="4704" y="3494"/>
              <a:ext cx="346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29" name="Line 21"/>
            <p:cNvSpPr>
              <a:spLocks noChangeShapeType="1"/>
            </p:cNvSpPr>
            <p:nvPr/>
          </p:nvSpPr>
          <p:spPr bwMode="auto">
            <a:xfrm flipH="1" flipV="1">
              <a:off x="4646" y="4162"/>
              <a:ext cx="362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0" name="Line 22"/>
            <p:cNvSpPr>
              <a:spLocks noChangeShapeType="1"/>
            </p:cNvSpPr>
            <p:nvPr/>
          </p:nvSpPr>
          <p:spPr bwMode="auto">
            <a:xfrm>
              <a:off x="6152" y="3489"/>
              <a:ext cx="362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1" name="Line 23"/>
            <p:cNvSpPr>
              <a:spLocks noChangeShapeType="1"/>
            </p:cNvSpPr>
            <p:nvPr/>
          </p:nvSpPr>
          <p:spPr bwMode="auto">
            <a:xfrm flipV="1">
              <a:off x="4342" y="3849"/>
              <a:ext cx="0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2" name="Line 24"/>
            <p:cNvSpPr>
              <a:spLocks noChangeShapeType="1"/>
            </p:cNvSpPr>
            <p:nvPr/>
          </p:nvSpPr>
          <p:spPr bwMode="auto">
            <a:xfrm flipV="1">
              <a:off x="4342" y="3069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3" name="Line 25"/>
            <p:cNvSpPr>
              <a:spLocks noChangeShapeType="1"/>
            </p:cNvSpPr>
            <p:nvPr/>
          </p:nvSpPr>
          <p:spPr bwMode="auto">
            <a:xfrm flipV="1">
              <a:off x="6876" y="3069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4" name="Line 26"/>
            <p:cNvSpPr>
              <a:spLocks noChangeShapeType="1"/>
            </p:cNvSpPr>
            <p:nvPr/>
          </p:nvSpPr>
          <p:spPr bwMode="auto">
            <a:xfrm>
              <a:off x="5609" y="2982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5" name="Line 27"/>
            <p:cNvSpPr>
              <a:spLocks noChangeShapeType="1"/>
            </p:cNvSpPr>
            <p:nvPr/>
          </p:nvSpPr>
          <p:spPr bwMode="auto">
            <a:xfrm>
              <a:off x="5609" y="3693"/>
              <a:ext cx="1" cy="312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1836" name="Text Box 28"/>
            <p:cNvSpPr txBox="1">
              <a:spLocks noChangeArrowheads="1"/>
            </p:cNvSpPr>
            <p:nvPr/>
          </p:nvSpPr>
          <p:spPr bwMode="auto">
            <a:xfrm>
              <a:off x="5609" y="2913"/>
              <a:ext cx="543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lang="en-US" altLang="zh-CN" baseline="30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lang="en-US" altLang="zh-CN" dirty="0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1837" name="Text Box 29"/>
            <p:cNvSpPr txBox="1">
              <a:spLocks noChangeArrowheads="1"/>
            </p:cNvSpPr>
            <p:nvPr/>
          </p:nvSpPr>
          <p:spPr bwMode="auto">
            <a:xfrm>
              <a:off x="5609" y="3582"/>
              <a:ext cx="543" cy="6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lang="en-US" altLang="zh-CN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lang="en-US" altLang="zh-CN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1838" name="Text Box 30"/>
            <p:cNvSpPr txBox="1">
              <a:spLocks noChangeArrowheads="1"/>
            </p:cNvSpPr>
            <p:nvPr/>
          </p:nvSpPr>
          <p:spPr bwMode="auto">
            <a:xfrm>
              <a:off x="4523" y="3033"/>
              <a:ext cx="724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1.2</a:t>
              </a:r>
              <a:endParaRPr lang="en-US" altLang="zh-CN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1839" name="Text Box 31"/>
            <p:cNvSpPr txBox="1">
              <a:spLocks noChangeArrowheads="1"/>
            </p:cNvSpPr>
            <p:nvPr/>
          </p:nvSpPr>
          <p:spPr bwMode="auto">
            <a:xfrm>
              <a:off x="4523" y="3702"/>
              <a:ext cx="905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-0.72</a:t>
              </a:r>
              <a:endParaRPr lang="en-US" altLang="zh-CN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1840" name="Text Box 32"/>
            <p:cNvSpPr txBox="1">
              <a:spLocks noChangeArrowheads="1"/>
            </p:cNvSpPr>
            <p:nvPr/>
          </p:nvSpPr>
          <p:spPr bwMode="auto">
            <a:xfrm>
              <a:off x="2715" y="2352"/>
              <a:ext cx="724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x(n)</a:t>
              </a:r>
              <a:endParaRPr lang="en-US" altLang="zh-CN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  <p:sp>
          <p:nvSpPr>
            <p:cNvPr id="631841" name="Text Box 33"/>
            <p:cNvSpPr txBox="1">
              <a:spLocks noChangeArrowheads="1"/>
            </p:cNvSpPr>
            <p:nvPr/>
          </p:nvSpPr>
          <p:spPr bwMode="auto">
            <a:xfrm>
              <a:off x="7960" y="2265"/>
              <a:ext cx="724" cy="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just" eaLnBrk="1" hangingPunct="1"/>
              <a:r>
                <a:rPr lang="en-US" altLang="zh-CN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y(n)</a:t>
              </a:r>
              <a:endParaRPr lang="en-US" altLang="zh-CN" smtClean="0">
                <a:solidFill>
                  <a:srgbClr val="000000"/>
                </a:solidFill>
                <a:ea typeface="宋体" pitchFamily="2" charset="-122"/>
              </a:endParaRPr>
            </a:p>
          </p:txBody>
        </p:sp>
      </p:grpSp>
      <p:sp>
        <p:nvSpPr>
          <p:cNvPr id="631842" name="Text Box 34"/>
          <p:cNvSpPr txBox="1">
            <a:spLocks noChangeArrowheads="1"/>
          </p:cNvSpPr>
          <p:nvPr/>
        </p:nvSpPr>
        <p:spPr bwMode="auto">
          <a:xfrm>
            <a:off x="611188" y="3581400"/>
            <a:ext cx="8280400" cy="19759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dirty="0" smtClean="0">
                <a:solidFill>
                  <a:srgbClr val="000000"/>
                </a:solidFill>
                <a:latin typeface="黑体" pitchFamily="49" charset="-122"/>
              </a:rPr>
              <a:t>数字滤波器的结构如图 ：</a:t>
            </a: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lang="zh-CN" altLang="en-US" sz="2800" dirty="0" smtClean="0">
                <a:solidFill>
                  <a:srgbClr val="000000"/>
                </a:solidFill>
                <a:latin typeface="黑体" pitchFamily="49" charset="-122"/>
              </a:rPr>
              <a:t>、写出它的差分方程和系统函数；</a:t>
            </a:r>
            <a:endParaRPr lang="en-US" altLang="zh-CN" sz="2800" dirty="0" smtClean="0">
              <a:solidFill>
                <a:srgbClr val="000000"/>
              </a:solidFill>
              <a:latin typeface="黑体" pitchFamily="49" charset="-122"/>
            </a:endParaRPr>
          </a:p>
          <a:p>
            <a:pPr eaLnBrk="1" hangingPunct="1">
              <a:lnSpc>
                <a:spcPct val="120000"/>
              </a:lnSpc>
            </a:pPr>
            <a:r>
              <a:rPr lang="en-US" altLang="zh-CN" sz="2800" dirty="0" smtClean="0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lang="zh-CN" altLang="en-US" sz="2800" dirty="0" smtClean="0">
                <a:solidFill>
                  <a:srgbClr val="000000"/>
                </a:solidFill>
                <a:latin typeface="黑体" pitchFamily="49" charset="-122"/>
              </a:rPr>
              <a:t>、判断系统的稳定性和因果性。</a:t>
            </a:r>
          </a:p>
          <a:p>
            <a:pPr eaLnBrk="1" hangingPunct="1">
              <a:lnSpc>
                <a:spcPct val="120000"/>
              </a:lnSpc>
            </a:pPr>
            <a:endParaRPr lang="zh-CN" altLang="en-US" sz="1800" b="0" dirty="0" smtClean="0">
              <a:solidFill>
                <a:srgbClr val="000000"/>
              </a:solidFill>
              <a:latin typeface="黑体" pitchFamily="49" charset="-122"/>
            </a:endParaRPr>
          </a:p>
        </p:txBody>
      </p:sp>
      <p:sp>
        <p:nvSpPr>
          <p:cNvPr id="3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系统的基本网络结构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练习题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88089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834" name="Rectangle 2"/>
          <p:cNvSpPr>
            <a:spLocks noChangeArrowheads="1"/>
          </p:cNvSpPr>
          <p:nvPr/>
        </p:nvSpPr>
        <p:spPr bwMode="auto">
          <a:xfrm>
            <a:off x="838200" y="30480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6328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788929"/>
              </p:ext>
            </p:extLst>
          </p:nvPr>
        </p:nvGraphicFramePr>
        <p:xfrm>
          <a:off x="2993231" y="1066800"/>
          <a:ext cx="4186238" cy="9946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399" name="Equation" r:id="rId3" imgW="1688760" imgH="419040" progId="Equation.DSMT4">
                  <p:embed/>
                </p:oleObj>
              </mc:Choice>
              <mc:Fallback>
                <p:oleObj name="Equation" r:id="rId3" imgW="168876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93231" y="1066800"/>
                        <a:ext cx="4186238" cy="994619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2836" name="Rectangle 4"/>
          <p:cNvSpPr>
            <a:spLocks noChangeArrowheads="1"/>
          </p:cNvSpPr>
          <p:nvPr/>
        </p:nvSpPr>
        <p:spPr bwMode="auto">
          <a:xfrm>
            <a:off x="838200" y="31480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6328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821596"/>
              </p:ext>
            </p:extLst>
          </p:nvPr>
        </p:nvGraphicFramePr>
        <p:xfrm>
          <a:off x="958850" y="2209800"/>
          <a:ext cx="77501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0" name="公式" r:id="rId5" imgW="2895480" imgH="215640" progId="Equation.3">
                  <p:embed/>
                </p:oleObj>
              </mc:Choice>
              <mc:Fallback>
                <p:oleObj name="公式" r:id="rId5" imgW="289548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58850" y="2209800"/>
                        <a:ext cx="7750175" cy="46990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2838" name="Text Box 6"/>
          <p:cNvSpPr txBox="1">
            <a:spLocks noChangeArrowheads="1"/>
          </p:cNvSpPr>
          <p:nvPr/>
        </p:nvSpPr>
        <p:spPr bwMode="auto">
          <a:xfrm>
            <a:off x="838200" y="2895600"/>
            <a:ext cx="7488237" cy="382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H(z)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的极点为：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=0.6+j0.6</a:t>
            </a: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， 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lang="en-US" altLang="zh-CN" baseline="-25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lang="en-US" altLang="zh-CN" dirty="0" smtClean="0">
                <a:solidFill>
                  <a:srgbClr val="000000"/>
                </a:solidFill>
                <a:latin typeface="Times New Roman" pitchFamily="18" charset="0"/>
              </a:rPr>
              <a:t>=0.6-j0.6 </a:t>
            </a: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极点均在单位圆内。如果假设系统为稳定，则收敛域必须包含该单位圆，因此可以断定收敛域为               ，则系统为因果。如果系统不稳定，则系统为左序列，为非因果。 </a:t>
            </a:r>
            <a:endParaRPr lang="en-US" altLang="zh-CN" dirty="0" smtClean="0">
              <a:solidFill>
                <a:srgbClr val="000000"/>
              </a:solidFill>
              <a:latin typeface="Times New Roman" pitchFamily="18" charset="0"/>
            </a:endParaRPr>
          </a:p>
          <a:p>
            <a:pPr eaLnBrk="1" hangingPunct="1">
              <a:lnSpc>
                <a:spcPct val="130000"/>
              </a:lnSpc>
              <a:spcBef>
                <a:spcPct val="50000"/>
              </a:spcBef>
            </a:pPr>
            <a:r>
              <a:rPr lang="zh-CN" altLang="en-US" dirty="0" smtClean="0">
                <a:solidFill>
                  <a:srgbClr val="FF0000"/>
                </a:solidFill>
                <a:latin typeface="Times New Roman" pitchFamily="18" charset="0"/>
              </a:rPr>
              <a:t>系统的是否因果、稳定与收敛域有关。一个系统函数如果不给出收敛域，是无法判断因果稳定的 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</a:rPr>
              <a:t>(P54)</a:t>
            </a:r>
            <a:endParaRPr lang="zh-CN" altLang="en-US" sz="1600" b="0" dirty="0" smtClean="0">
              <a:solidFill>
                <a:srgbClr val="FF0000"/>
              </a:solidFill>
              <a:latin typeface="Times New Roman" pitchFamily="18" charset="0"/>
            </a:endParaRPr>
          </a:p>
        </p:txBody>
      </p:sp>
      <p:sp>
        <p:nvSpPr>
          <p:cNvPr id="632839" name="Rectangle 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练习题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0935685"/>
              </p:ext>
            </p:extLst>
          </p:nvPr>
        </p:nvGraphicFramePr>
        <p:xfrm>
          <a:off x="6781800" y="4038600"/>
          <a:ext cx="1143000" cy="601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401" name="Equation" r:id="rId7" imgW="482400" imgH="253800" progId="Equation.DSMT4">
                  <p:embed/>
                </p:oleObj>
              </mc:Choice>
              <mc:Fallback>
                <p:oleObj name="Equation" r:id="rId7" imgW="48240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81800" y="4038600"/>
                        <a:ext cx="1143000" cy="601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85800" y="1206500"/>
            <a:ext cx="1981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这是一个直接</a:t>
            </a:r>
            <a:r>
              <a:rPr lang="en-US" altLang="zh-CN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II</a:t>
            </a:r>
            <a:r>
              <a:rPr lang="zh-CN" altLang="en-US" dirty="0" smtClean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楷体" pitchFamily="2" charset="-122"/>
                <a:ea typeface="华文楷体" pitchFamily="2" charset="-122"/>
              </a:rPr>
              <a:t>型结构图</a:t>
            </a:r>
            <a:endParaRPr lang="zh-CN" altLang="en-US" dirty="0">
              <a:solidFill>
                <a:srgbClr val="0070C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7206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28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28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3283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066800"/>
            <a:ext cx="7924800" cy="758825"/>
          </a:xfrm>
        </p:spPr>
        <p:txBody>
          <a:bodyPr/>
          <a:lstStyle/>
          <a:p>
            <a:pPr algn="l"/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MATLAB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中，直接型结构由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个行向量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和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表示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2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28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en-US" altLang="zh-CN" sz="2800" dirty="0" err="1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Matlab</a:t>
            </a:r>
            <a:r>
              <a:rPr lang="zh-CN" altLang="en-US" sz="28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表示与实现</a:t>
            </a:r>
            <a:endParaRPr lang="zh-CN" altLang="en-US" sz="28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7743623"/>
              </p:ext>
            </p:extLst>
          </p:nvPr>
        </p:nvGraphicFramePr>
        <p:xfrm>
          <a:off x="457200" y="1905000"/>
          <a:ext cx="75057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0" name="Equation" r:id="rId3" imgW="2501640" imgH="228600" progId="Equation.DSMT4">
                  <p:embed/>
                </p:oleObj>
              </mc:Choice>
              <mc:Fallback>
                <p:oleObj name="Equation" r:id="rId3" imgW="250164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7200" y="1905000"/>
                        <a:ext cx="75057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609600" y="2590800"/>
            <a:ext cx="7924800" cy="75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直接型系统函数为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1321830"/>
              </p:ext>
            </p:extLst>
          </p:nvPr>
        </p:nvGraphicFramePr>
        <p:xfrm>
          <a:off x="3048000" y="3124200"/>
          <a:ext cx="2209800" cy="18230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131" name="Equation" r:id="rId5" imgW="1015920" imgH="838080" progId="Equation.DSMT4">
                  <p:embed/>
                </p:oleObj>
              </mc:Choice>
              <mc:Fallback>
                <p:oleObj name="Equation" r:id="rId5" imgW="1015920" imgH="8380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048000" y="3124200"/>
                        <a:ext cx="2209800" cy="18230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609600" y="5257800"/>
            <a:ext cx="7924800" cy="1144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tx2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2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yn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=filter(</a:t>
            </a:r>
            <a:r>
              <a:rPr lang="en-US" altLang="zh-CN" sz="2800" dirty="0" err="1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B,A,xn</a:t>
            </a:r>
            <a:r>
              <a:rPr lang="en-US" altLang="zh-CN" sz="2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可以完成对输入信号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xn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的滤波，其系统函数如上所示。输出向量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yn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为零状态响应，长度与</a:t>
            </a:r>
            <a:r>
              <a:rPr lang="en-US" altLang="zh-CN" sz="2800" dirty="0" err="1" smtClean="0">
                <a:latin typeface="微软雅黑" pitchFamily="34" charset="-122"/>
                <a:ea typeface="微软雅黑" pitchFamily="34" charset="-122"/>
              </a:rPr>
              <a:t>xn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相等。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88838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91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003300"/>
            <a:ext cx="7580312" cy="1139825"/>
          </a:xfrm>
        </p:spPr>
        <p:txBody>
          <a:bodyPr/>
          <a:lstStyle/>
          <a:p>
            <a:pPr algn="l"/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直接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I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型与直接</a:t>
            </a: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II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型的对比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0915" name="Rectangle 3"/>
          <p:cNvSpPr>
            <a:spLocks noGrp="1" noChangeArrowheads="1"/>
          </p:cNvSpPr>
          <p:nvPr>
            <p:ph idx="1"/>
          </p:nvPr>
        </p:nvSpPr>
        <p:spPr>
          <a:xfrm>
            <a:off x="468312" y="2103437"/>
            <a:ext cx="8229600" cy="4530725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zh-CN" altLang="en-US" b="0" dirty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同</a:t>
            </a:r>
            <a:r>
              <a:rPr lang="zh-CN" altLang="en-US" b="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b="0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p"/>
            </a:pPr>
            <a:r>
              <a:rPr lang="zh-CN" altLang="en-US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都是</a:t>
            </a:r>
            <a:r>
              <a:rPr lang="zh-CN" altLang="en-US" dirty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直接型的实现方法，共同的缺点是系数</a:t>
            </a:r>
            <a:r>
              <a:rPr lang="en-US" altLang="zh-CN" dirty="0" err="1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a</a:t>
            </a:r>
            <a:r>
              <a:rPr lang="en-US" altLang="zh-CN" baseline="-25000" dirty="0" err="1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i</a:t>
            </a:r>
            <a:r>
              <a:rPr lang="en-US" altLang="zh-CN" dirty="0" err="1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,b</a:t>
            </a:r>
            <a:r>
              <a:rPr lang="en-US" altLang="zh-CN" baseline="-25000" dirty="0" err="1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i</a:t>
            </a:r>
            <a:r>
              <a:rPr lang="zh-CN" altLang="en-US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对</a:t>
            </a:r>
            <a:r>
              <a:rPr lang="zh-CN" altLang="en-US" dirty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滤波器的性能控制不明显</a:t>
            </a:r>
            <a:r>
              <a:rPr lang="zh-CN" altLang="en-US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，因为</a:t>
            </a:r>
            <a:r>
              <a:rPr lang="zh-CN" altLang="en-US" dirty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它们与系统函数的零、极点关系不明显，因而调整困难；</a:t>
            </a:r>
          </a:p>
          <a:p>
            <a:pPr lvl="1">
              <a:lnSpc>
                <a:spcPct val="110000"/>
              </a:lnSpc>
              <a:buFont typeface="Wingdings" pitchFamily="2" charset="2"/>
              <a:buChar char="p"/>
            </a:pPr>
            <a:r>
              <a:rPr lang="zh-CN" altLang="en-US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直接</a:t>
            </a:r>
            <a:r>
              <a:rPr lang="zh-CN" altLang="en-US" dirty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型结构极点对系数的变化过于灵敏，容易出现不稳定或产生较大误差。</a:t>
            </a:r>
          </a:p>
          <a:p>
            <a:pPr>
              <a:lnSpc>
                <a:spcPct val="110000"/>
              </a:lnSpc>
            </a:pPr>
            <a:r>
              <a:rPr lang="zh-CN" altLang="en-US" b="0" dirty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异</a:t>
            </a:r>
            <a:r>
              <a:rPr lang="zh-CN" altLang="en-US" b="0" dirty="0" smtClean="0">
                <a:solidFill>
                  <a:srgbClr val="FF0000"/>
                </a:solidFill>
                <a:latin typeface="华文细黑" pitchFamily="2" charset="-122"/>
                <a:ea typeface="华文细黑" pitchFamily="2" charset="-122"/>
              </a:rPr>
              <a:t>：</a:t>
            </a:r>
            <a:endParaRPr lang="en-US" altLang="zh-CN" b="0" dirty="0" smtClean="0">
              <a:solidFill>
                <a:srgbClr val="FF0000"/>
              </a:solidFill>
              <a:latin typeface="华文细黑" pitchFamily="2" charset="-122"/>
              <a:ea typeface="华文细黑" pitchFamily="2" charset="-122"/>
            </a:endParaRPr>
          </a:p>
          <a:p>
            <a:pPr lvl="1">
              <a:lnSpc>
                <a:spcPct val="110000"/>
              </a:lnSpc>
              <a:buFont typeface="Wingdings" pitchFamily="2" charset="2"/>
              <a:buChar char="p"/>
            </a:pPr>
            <a:r>
              <a:rPr lang="en-US" altLang="zh-CN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II</a:t>
            </a:r>
            <a:r>
              <a:rPr lang="zh-CN" altLang="en-US" dirty="0" smtClean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型所</a:t>
            </a:r>
            <a:r>
              <a:rPr lang="zh-CN" altLang="en-US" dirty="0">
                <a:solidFill>
                  <a:srgbClr val="002060"/>
                </a:solidFill>
                <a:latin typeface="华文细黑" pitchFamily="2" charset="-122"/>
                <a:ea typeface="华文细黑" pitchFamily="2" charset="-122"/>
              </a:rPr>
              <a:t>需的延时单元较少，可节省存储单元或寄存器。</a:t>
            </a: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直接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和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型对比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93670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509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5509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5509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5509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5509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351" name="Rectangle 7"/>
          <p:cNvSpPr>
            <a:spLocks noChangeArrowheads="1"/>
          </p:cNvSpPr>
          <p:nvPr/>
        </p:nvSpPr>
        <p:spPr bwMode="auto">
          <a:xfrm>
            <a:off x="0" y="2914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76" name="Rectangle 3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78" name="Rectangle 34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80" name="Rectangle 3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82" name="Rectangle 38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84" name="Rectangle 40"/>
          <p:cNvSpPr>
            <a:spLocks noChangeArrowheads="1"/>
          </p:cNvSpPr>
          <p:nvPr/>
        </p:nvSpPr>
        <p:spPr bwMode="auto">
          <a:xfrm>
            <a:off x="0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86" name="Rectangle 42"/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1391" name="Text Box 47"/>
          <p:cNvSpPr txBox="1">
            <a:spLocks noChangeArrowheads="1"/>
          </p:cNvSpPr>
          <p:nvPr/>
        </p:nvSpPr>
        <p:spPr bwMode="auto">
          <a:xfrm>
            <a:off x="457200" y="1190626"/>
            <a:ext cx="54721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b="0" dirty="0" smtClean="0">
                <a:solidFill>
                  <a:srgbClr val="0000CC"/>
                </a:solidFill>
                <a:latin typeface="黑体" pitchFamily="49" charset="-122"/>
              </a:rPr>
              <a:t>先将系统函数按零、极点进行因式分解</a:t>
            </a:r>
          </a:p>
        </p:txBody>
      </p:sp>
      <p:pic>
        <p:nvPicPr>
          <p:cNvPr id="441394" name="Picture 5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4600" y="4953000"/>
            <a:ext cx="6705600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1395" name="Picture 5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87" y="2346325"/>
            <a:ext cx="87598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919959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372" name="Rectangle 4"/>
          <p:cNvSpPr>
            <a:spLocks noChangeArrowheads="1"/>
          </p:cNvSpPr>
          <p:nvPr/>
        </p:nvSpPr>
        <p:spPr bwMode="auto">
          <a:xfrm>
            <a:off x="228600" y="996953"/>
            <a:ext cx="79216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algn="ctr" eaLnBrk="1" hangingPunct="1"/>
            <a:r>
              <a:rPr kumimoji="1" lang="zh-CN" altLang="en-US" b="0" dirty="0" smtClean="0">
                <a:solidFill>
                  <a:srgbClr val="0000CC"/>
                </a:solidFill>
                <a:latin typeface="黑体" pitchFamily="49" charset="-122"/>
              </a:rPr>
              <a:t>再将共轭因子展开，构成实系数二阶因子， 则得</a:t>
            </a:r>
          </a:p>
        </p:txBody>
      </p:sp>
      <p:sp>
        <p:nvSpPr>
          <p:cNvPr id="442374" name="Rectangle 6"/>
          <p:cNvSpPr>
            <a:spLocks noChangeArrowheads="1"/>
          </p:cNvSpPr>
          <p:nvPr/>
        </p:nvSpPr>
        <p:spPr bwMode="auto">
          <a:xfrm>
            <a:off x="0" y="29956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423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421262"/>
              </p:ext>
            </p:extLst>
          </p:nvPr>
        </p:nvGraphicFramePr>
        <p:xfrm>
          <a:off x="1095375" y="1643063"/>
          <a:ext cx="6186488" cy="176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6" name="Equation" r:id="rId3" imgW="3035160" imgH="863280" progId="Equation.DSMT4">
                  <p:embed/>
                </p:oleObj>
              </mc:Choice>
              <mc:Fallback>
                <p:oleObj name="Equation" r:id="rId3" imgW="3035160" imgH="8632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5375" y="1643063"/>
                        <a:ext cx="6186488" cy="176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2375" name="Rectangle 7"/>
          <p:cNvSpPr>
            <a:spLocks noChangeArrowheads="1"/>
          </p:cNvSpPr>
          <p:nvPr/>
        </p:nvSpPr>
        <p:spPr bwMode="auto">
          <a:xfrm>
            <a:off x="581252" y="3429000"/>
            <a:ext cx="7921625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lnSpc>
                <a:spcPct val="120000"/>
              </a:lnSpc>
              <a:buClr>
                <a:srgbClr val="FF0000"/>
              </a:buClr>
              <a:buSzPct val="65000"/>
              <a:buFont typeface="Wingdings" pitchFamily="2" charset="2"/>
              <a:buChar char="n"/>
            </a:pP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 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为了简化级联形式，将实系数的两个一阶因子组合成二阶因子（或将一阶因子看成是二阶因子的退化形式），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  <a:latin typeface="黑体" pitchFamily="49" charset="-122"/>
              </a:rPr>
              <a:t>则整个可写成实系数二阶因子的形式：</a:t>
            </a:r>
          </a:p>
        </p:txBody>
      </p:sp>
      <p:sp>
        <p:nvSpPr>
          <p:cNvPr id="442377" name="Rectangle 9"/>
          <p:cNvSpPr>
            <a:spLocks noChangeArrowheads="1"/>
          </p:cNvSpPr>
          <p:nvPr/>
        </p:nvSpPr>
        <p:spPr bwMode="auto">
          <a:xfrm>
            <a:off x="0" y="32004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42376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83345"/>
              </p:ext>
            </p:extLst>
          </p:nvPr>
        </p:nvGraphicFramePr>
        <p:xfrm>
          <a:off x="1082675" y="5105400"/>
          <a:ext cx="7489825" cy="1177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17" name="Equation" r:id="rId5" imgW="2908080" imgH="457200" progId="Equation.DSMT4">
                  <p:embed/>
                </p:oleObj>
              </mc:Choice>
              <mc:Fallback>
                <p:oleObj name="Equation" r:id="rId5" imgW="290808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2675" y="5105400"/>
                        <a:ext cx="7489825" cy="1177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04745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23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23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2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42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237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1661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22" name="Rectangle 6"/>
          <p:cNvSpPr>
            <a:spLocks noChangeArrowheads="1"/>
          </p:cNvSpPr>
          <p:nvPr/>
        </p:nvSpPr>
        <p:spPr bwMode="auto">
          <a:xfrm>
            <a:off x="0" y="29479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4426" name="Rectangle 10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4430" name="Rectangle 14"/>
          <p:cNvSpPr>
            <a:spLocks noChangeArrowheads="1"/>
          </p:cNvSpPr>
          <p:nvPr/>
        </p:nvSpPr>
        <p:spPr bwMode="auto">
          <a:xfrm>
            <a:off x="0" y="33385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4435" name="Rectangle 19"/>
          <p:cNvSpPr>
            <a:spLocks noChangeArrowheads="1"/>
          </p:cNvSpPr>
          <p:nvPr/>
        </p:nvSpPr>
        <p:spPr bwMode="auto">
          <a:xfrm>
            <a:off x="0" y="25717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444438" name="Rectangle 22"/>
          <p:cNvSpPr>
            <a:spLocks noChangeArrowheads="1"/>
          </p:cNvSpPr>
          <p:nvPr/>
        </p:nvSpPr>
        <p:spPr bwMode="auto">
          <a:xfrm>
            <a:off x="230188" y="1265238"/>
            <a:ext cx="82280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IIR</a:t>
            </a:r>
            <a:r>
              <a:rPr kumimoji="1" lang="zh-CN" altLang="en-US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的级联型网络结构：</a:t>
            </a:r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H(z)= H</a:t>
            </a:r>
            <a:r>
              <a:rPr kumimoji="1" lang="en-US" altLang="zh-CN" b="0" baseline="-25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(z)H</a:t>
            </a:r>
            <a:r>
              <a:rPr kumimoji="1" lang="en-US" altLang="zh-CN" b="0" baseline="-2500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(z)</a:t>
            </a:r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  <a:sym typeface="Symbol" pitchFamily="18" charset="2"/>
              </a:rPr>
              <a:t></a:t>
            </a:r>
            <a:r>
              <a:rPr kumimoji="1" lang="en-US" altLang="zh-CN" b="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kumimoji="1" lang="en-US" altLang="zh-CN" b="0" baseline="-25000" dirty="0" err="1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kumimoji="1" lang="en-US" altLang="zh-CN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(z)</a:t>
            </a:r>
            <a:r>
              <a:rPr kumimoji="1" lang="zh-CN" altLang="en-US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endParaRPr kumimoji="1" lang="en-US" altLang="zh-CN" b="0" dirty="0" smtClean="0">
              <a:solidFill>
                <a:srgbClr val="00206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/>
            <a:r>
              <a:rPr kumimoji="1" lang="zh-CN" altLang="en-US" b="0" dirty="0" smtClean="0">
                <a:solidFill>
                  <a:srgbClr val="002060"/>
                </a:solidFill>
                <a:latin typeface="微软雅黑" pitchFamily="34" charset="-122"/>
                <a:ea typeface="微软雅黑" pitchFamily="34" charset="-122"/>
              </a:rPr>
              <a:t>级联型示意图：</a:t>
            </a:r>
          </a:p>
        </p:txBody>
      </p:sp>
      <p:grpSp>
        <p:nvGrpSpPr>
          <p:cNvPr id="444439" name="Group 23"/>
          <p:cNvGrpSpPr>
            <a:grpSpLocks/>
          </p:cNvGrpSpPr>
          <p:nvPr/>
        </p:nvGrpSpPr>
        <p:grpSpPr bwMode="auto">
          <a:xfrm>
            <a:off x="1150938" y="2573338"/>
            <a:ext cx="6553200" cy="457200"/>
            <a:chOff x="432" y="1296"/>
            <a:chExt cx="4128" cy="288"/>
          </a:xfrm>
        </p:grpSpPr>
        <p:sp>
          <p:nvSpPr>
            <p:cNvPr id="444440" name="Line 24"/>
            <p:cNvSpPr>
              <a:spLocks noChangeShapeType="1"/>
            </p:cNvSpPr>
            <p:nvPr/>
          </p:nvSpPr>
          <p:spPr bwMode="auto">
            <a:xfrm>
              <a:off x="2784" y="1440"/>
              <a:ext cx="336" cy="0"/>
            </a:xfrm>
            <a:prstGeom prst="line">
              <a:avLst/>
            </a:prstGeom>
            <a:noFill/>
            <a:ln w="76200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4441" name="Text Box 25"/>
            <p:cNvSpPr txBox="1">
              <a:spLocks noChangeArrowheads="1"/>
            </p:cNvSpPr>
            <p:nvPr/>
          </p:nvSpPr>
          <p:spPr bwMode="auto">
            <a:xfrm>
              <a:off x="4224" y="1296"/>
              <a:ext cx="336" cy="192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y(n)</a:t>
              </a:r>
            </a:p>
            <a:p>
              <a:endParaRPr kumimoji="1"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4442" name="Text Box 26"/>
            <p:cNvSpPr txBox="1">
              <a:spLocks noChangeArrowheads="1"/>
            </p:cNvSpPr>
            <p:nvPr/>
          </p:nvSpPr>
          <p:spPr bwMode="auto">
            <a:xfrm>
              <a:off x="432" y="1296"/>
              <a:ext cx="33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x(n)</a:t>
              </a: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44443" name="Line 27"/>
            <p:cNvSpPr>
              <a:spLocks noChangeShapeType="1"/>
            </p:cNvSpPr>
            <p:nvPr/>
          </p:nvSpPr>
          <p:spPr bwMode="auto">
            <a:xfrm>
              <a:off x="816" y="1440"/>
              <a:ext cx="30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4444" name="Text Box 28"/>
            <p:cNvSpPr txBox="1">
              <a:spLocks noChangeArrowheads="1"/>
            </p:cNvSpPr>
            <p:nvPr/>
          </p:nvSpPr>
          <p:spPr bwMode="auto">
            <a:xfrm>
              <a:off x="1152" y="1344"/>
              <a:ext cx="528" cy="2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H</a:t>
              </a:r>
              <a:r>
                <a:rPr kumimoji="1" lang="en-US" altLang="zh-CN" sz="2000" b="0" baseline="-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1</a:t>
              </a:r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</a:p>
          </p:txBody>
        </p:sp>
        <p:sp>
          <p:nvSpPr>
            <p:cNvPr id="444445" name="Line 29"/>
            <p:cNvSpPr>
              <a:spLocks noChangeShapeType="1"/>
            </p:cNvSpPr>
            <p:nvPr/>
          </p:nvSpPr>
          <p:spPr bwMode="auto">
            <a:xfrm>
              <a:off x="1680" y="1440"/>
              <a:ext cx="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4446" name="Text Box 30"/>
            <p:cNvSpPr txBox="1">
              <a:spLocks noChangeArrowheads="1"/>
            </p:cNvSpPr>
            <p:nvPr/>
          </p:nvSpPr>
          <p:spPr bwMode="auto">
            <a:xfrm>
              <a:off x="1920" y="1344"/>
              <a:ext cx="528" cy="2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 H</a:t>
              </a:r>
              <a:r>
                <a:rPr kumimoji="1" lang="en-US" altLang="zh-CN" sz="2000" b="0" baseline="-3000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r>
                <a:rPr kumimoji="1" lang="en-US" altLang="zh-CN" sz="2000" b="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</a:p>
          </p:txBody>
        </p:sp>
        <p:sp>
          <p:nvSpPr>
            <p:cNvPr id="444447" name="Line 31"/>
            <p:cNvSpPr>
              <a:spLocks noChangeShapeType="1"/>
            </p:cNvSpPr>
            <p:nvPr/>
          </p:nvSpPr>
          <p:spPr bwMode="auto">
            <a:xfrm>
              <a:off x="2448" y="1440"/>
              <a:ext cx="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4448" name="Text Box 32"/>
            <p:cNvSpPr txBox="1">
              <a:spLocks noChangeArrowheads="1"/>
            </p:cNvSpPr>
            <p:nvPr/>
          </p:nvSpPr>
          <p:spPr bwMode="auto">
            <a:xfrm>
              <a:off x="3408" y="1344"/>
              <a:ext cx="528" cy="240"/>
            </a:xfrm>
            <a:prstGeom prst="rect">
              <a:avLst/>
            </a:prstGeom>
            <a:solidFill>
              <a:srgbClr val="CCFFCC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H</a:t>
              </a:r>
              <a:r>
                <a:rPr kumimoji="1" lang="en-US" altLang="zh-CN" sz="2000" b="0" baseline="-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k</a:t>
              </a:r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</a:p>
          </p:txBody>
        </p:sp>
        <p:sp>
          <p:nvSpPr>
            <p:cNvPr id="444449" name="Line 33"/>
            <p:cNvSpPr>
              <a:spLocks noChangeShapeType="1"/>
            </p:cNvSpPr>
            <p:nvPr/>
          </p:nvSpPr>
          <p:spPr bwMode="auto">
            <a:xfrm>
              <a:off x="3936" y="1440"/>
              <a:ext cx="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4450" name="Line 34"/>
            <p:cNvSpPr>
              <a:spLocks noChangeShapeType="1"/>
            </p:cNvSpPr>
            <p:nvPr/>
          </p:nvSpPr>
          <p:spPr bwMode="auto">
            <a:xfrm>
              <a:off x="3168" y="1440"/>
              <a:ext cx="24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grpSp>
        <p:nvGrpSpPr>
          <p:cNvPr id="444454" name="Group 38"/>
          <p:cNvGrpSpPr>
            <a:grpSpLocks/>
          </p:cNvGrpSpPr>
          <p:nvPr/>
        </p:nvGrpSpPr>
        <p:grpSpPr bwMode="auto">
          <a:xfrm>
            <a:off x="0" y="3924300"/>
            <a:ext cx="9144000" cy="2109788"/>
            <a:chOff x="0" y="2472"/>
            <a:chExt cx="5760" cy="1329"/>
          </a:xfrm>
        </p:grpSpPr>
        <p:graphicFrame>
          <p:nvGraphicFramePr>
            <p:cNvPr id="444451" name="Object 35"/>
            <p:cNvGraphicFramePr>
              <a:graphicFrameLocks noChangeAspect="1"/>
            </p:cNvGraphicFramePr>
            <p:nvPr/>
          </p:nvGraphicFramePr>
          <p:xfrm>
            <a:off x="0" y="2472"/>
            <a:ext cx="5760" cy="11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8033" name="VISIO" r:id="rId3" imgW="5381640" imgH="1039680" progId="Visio.Drawing.4">
                    <p:embed/>
                  </p:oleObj>
                </mc:Choice>
                <mc:Fallback>
                  <p:oleObj name="VISIO" r:id="rId3" imgW="5381640" imgH="1039680" progId="Visio.Drawing.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0" y="2472"/>
                          <a:ext cx="5760" cy="111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44452" name="Text Box 36"/>
            <p:cNvSpPr txBox="1">
              <a:spLocks noChangeArrowheads="1"/>
            </p:cNvSpPr>
            <p:nvPr/>
          </p:nvSpPr>
          <p:spPr bwMode="auto">
            <a:xfrm>
              <a:off x="697" y="3549"/>
              <a:ext cx="4583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(a)</a:t>
              </a:r>
              <a:r>
                <a:rPr kumimoji="1" lang="zh-CN" altLang="en-US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直接</a:t>
              </a: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II</a:t>
              </a:r>
              <a:r>
                <a:rPr kumimoji="1" lang="zh-CN" altLang="en-US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型一阶网络结构；                     </a:t>
              </a: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(b)</a:t>
              </a:r>
              <a:r>
                <a:rPr kumimoji="1" lang="zh-CN" altLang="en-US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直接</a:t>
              </a: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II</a:t>
              </a:r>
              <a:r>
                <a:rPr kumimoji="1" lang="zh-CN" altLang="en-US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型二阶网络结构 </a:t>
              </a:r>
            </a:p>
          </p:txBody>
        </p:sp>
      </p:grpSp>
      <p:sp>
        <p:nvSpPr>
          <p:cNvPr id="444453" name="Rectangle 37"/>
          <p:cNvSpPr>
            <a:spLocks noChangeArrowheads="1"/>
          </p:cNvSpPr>
          <p:nvPr/>
        </p:nvSpPr>
        <p:spPr bwMode="auto">
          <a:xfrm>
            <a:off x="3132138" y="3302000"/>
            <a:ext cx="3421062" cy="535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20000"/>
              </a:lnSpc>
              <a:spcBef>
                <a:spcPct val="20000"/>
              </a:spcBef>
              <a:buClr>
                <a:srgbClr val="009999"/>
              </a:buClr>
              <a:buFont typeface="Wingdings" pitchFamily="2" charset="2"/>
              <a:buNone/>
            </a:pPr>
            <a:r>
              <a:rPr kumimoji="1" lang="zh-CN" altLang="en-US" dirty="0" smtClean="0">
                <a:solidFill>
                  <a:srgbClr val="002060"/>
                </a:solidFill>
              </a:rPr>
              <a:t>级联型结构不是唯一的</a:t>
            </a:r>
          </a:p>
        </p:txBody>
      </p:sp>
      <p:sp>
        <p:nvSpPr>
          <p:cNvPr id="26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2586115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4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44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44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5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3023" name="Group 15"/>
          <p:cNvGrpSpPr>
            <a:grpSpLocks/>
          </p:cNvGrpSpPr>
          <p:nvPr/>
        </p:nvGrpSpPr>
        <p:grpSpPr bwMode="auto">
          <a:xfrm>
            <a:off x="483394" y="2133600"/>
            <a:ext cx="8326438" cy="2138362"/>
            <a:chOff x="272" y="1395"/>
            <a:chExt cx="5245" cy="1347"/>
          </a:xfrm>
        </p:grpSpPr>
        <p:pic>
          <p:nvPicPr>
            <p:cNvPr id="683012" name="Picture 4" descr="6t7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2" y="1480"/>
              <a:ext cx="5245" cy="1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aphicFrame>
          <p:nvGraphicFramePr>
            <p:cNvPr id="683016" name="Object 8"/>
            <p:cNvGraphicFramePr>
              <a:graphicFrameLocks noChangeAspect="1"/>
            </p:cNvGraphicFramePr>
            <p:nvPr/>
          </p:nvGraphicFramePr>
          <p:xfrm>
            <a:off x="4581" y="1451"/>
            <a:ext cx="25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471" name="公式" r:id="rId4" imgW="228600" imgH="228600" progId="Equation.3">
                    <p:embed/>
                  </p:oleObj>
                </mc:Choice>
                <mc:Fallback>
                  <p:oleObj name="公式" r:id="rId4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81" y="1451"/>
                          <a:ext cx="25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3018" name="Object 10"/>
            <p:cNvGraphicFramePr>
              <a:graphicFrameLocks noChangeAspect="1"/>
            </p:cNvGraphicFramePr>
            <p:nvPr/>
          </p:nvGraphicFramePr>
          <p:xfrm>
            <a:off x="3107" y="1423"/>
            <a:ext cx="256" cy="2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472" name="公式" r:id="rId6" imgW="228600" imgH="228600" progId="Equation.3">
                    <p:embed/>
                  </p:oleObj>
                </mc:Choice>
                <mc:Fallback>
                  <p:oleObj name="公式" r:id="rId6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07" y="1423"/>
                          <a:ext cx="256" cy="2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83022" name="Object 14"/>
            <p:cNvGraphicFramePr>
              <a:graphicFrameLocks noChangeAspect="1"/>
            </p:cNvGraphicFramePr>
            <p:nvPr/>
          </p:nvGraphicFramePr>
          <p:xfrm>
            <a:off x="1576" y="1395"/>
            <a:ext cx="255" cy="2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9473" name="公式" r:id="rId8" imgW="228600" imgH="228600" progId="Equation.3">
                    <p:embed/>
                  </p:oleObj>
                </mc:Choice>
                <mc:Fallback>
                  <p:oleObj name="公式" r:id="rId8" imgW="228600" imgH="228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76" y="1395"/>
                          <a:ext cx="255" cy="25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83394" y="1143000"/>
            <a:ext cx="78986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一个六阶系统函数用三个直接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II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型的级联表示：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565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83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425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649967" y="758825"/>
            <a:ext cx="7445375" cy="1139825"/>
          </a:xfrm>
        </p:spPr>
        <p:txBody>
          <a:bodyPr/>
          <a:lstStyle/>
          <a:p>
            <a:pPr algn="l"/>
            <a:r>
              <a:rPr lang="zh-CN" altLang="en-US" sz="3200" b="1" dirty="0">
                <a:latin typeface="微软雅黑" pitchFamily="34" charset="-122"/>
                <a:ea typeface="微软雅黑" pitchFamily="34" charset="-122"/>
              </a:rPr>
              <a:t>级联型结构的优点</a:t>
            </a:r>
          </a:p>
        </p:txBody>
      </p:sp>
      <p:sp>
        <p:nvSpPr>
          <p:cNvPr id="700418" name="Rectangle 2"/>
          <p:cNvSpPr>
            <a:spLocks noChangeArrowheads="1"/>
          </p:cNvSpPr>
          <p:nvPr/>
        </p:nvSpPr>
        <p:spPr bwMode="auto">
          <a:xfrm>
            <a:off x="649967" y="1752600"/>
            <a:ext cx="81454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所需存储器最少，系统结构组成灵活；该结构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应用广泛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每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一个基本节与滤波器的一对极点和一对零点有关。</a:t>
            </a: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调整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系数    、 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、    可以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单独调整滤波器第   对零点，而不影响其它零点、极点。</a:t>
            </a:r>
          </a:p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调整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系数    、     单独调整滤波器第    对极点，而不影响其它零点、极点。 </a:t>
            </a:r>
          </a:p>
        </p:txBody>
      </p:sp>
      <p:graphicFrame>
        <p:nvGraphicFramePr>
          <p:cNvPr id="7004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9103048"/>
              </p:ext>
            </p:extLst>
          </p:nvPr>
        </p:nvGraphicFramePr>
        <p:xfrm>
          <a:off x="2806700" y="3810000"/>
          <a:ext cx="5016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77" name="Equation" r:id="rId3" imgW="241200" imgH="228600" progId="Equation.DSMT4">
                  <p:embed/>
                </p:oleObj>
              </mc:Choice>
              <mc:Fallback>
                <p:oleObj name="Equation" r:id="rId3" imgW="2412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700" y="3810000"/>
                        <a:ext cx="501650" cy="476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6496817"/>
              </p:ext>
            </p:extLst>
          </p:nvPr>
        </p:nvGraphicFramePr>
        <p:xfrm>
          <a:off x="4038600" y="3781425"/>
          <a:ext cx="522288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78" name="Equation" r:id="rId5" imgW="241300" imgH="228600" progId="Equation.DSMT4">
                  <p:embed/>
                </p:oleObj>
              </mc:Choice>
              <mc:Fallback>
                <p:oleObj name="Equation" r:id="rId5" imgW="241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3781425"/>
                        <a:ext cx="522288" cy="5016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1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4626701"/>
              </p:ext>
            </p:extLst>
          </p:nvPr>
        </p:nvGraphicFramePr>
        <p:xfrm>
          <a:off x="2819400" y="4800600"/>
          <a:ext cx="4953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79" name="Equation" r:id="rId7" imgW="228600" imgH="228600" progId="Equation.DSMT4">
                  <p:embed/>
                </p:oleObj>
              </mc:Choice>
              <mc:Fallback>
                <p:oleObj name="Equation" r:id="rId7" imgW="2286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0" y="4800600"/>
                        <a:ext cx="495300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9920548"/>
              </p:ext>
            </p:extLst>
          </p:nvPr>
        </p:nvGraphicFramePr>
        <p:xfrm>
          <a:off x="3657600" y="4800600"/>
          <a:ext cx="566738" cy="5445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0" name="Equation" r:id="rId9" imgW="241300" imgH="228600" progId="Equation.DSMT4">
                  <p:embed/>
                </p:oleObj>
              </mc:Choice>
              <mc:Fallback>
                <p:oleObj name="Equation" r:id="rId9" imgW="241300" imgH="2286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800600"/>
                        <a:ext cx="566738" cy="5445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37903281"/>
              </p:ext>
            </p:extLst>
          </p:nvPr>
        </p:nvGraphicFramePr>
        <p:xfrm>
          <a:off x="8427130" y="3810000"/>
          <a:ext cx="3397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1" name="Equation" r:id="rId11" imgW="126725" imgH="177415" progId="Equation.DSMT4">
                  <p:embed/>
                </p:oleObj>
              </mc:Choice>
              <mc:Fallback>
                <p:oleObj name="Equation" r:id="rId11" imgW="126725" imgH="177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27130" y="3810000"/>
                        <a:ext cx="33972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042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722445"/>
              </p:ext>
            </p:extLst>
          </p:nvPr>
        </p:nvGraphicFramePr>
        <p:xfrm>
          <a:off x="7391400" y="4800600"/>
          <a:ext cx="339725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2" name="Equation" r:id="rId13" imgW="126725" imgH="177415" progId="Equation.DSMT4">
                  <p:embed/>
                </p:oleObj>
              </mc:Choice>
              <mc:Fallback>
                <p:oleObj name="Equation" r:id="rId13" imgW="126725" imgH="177415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4800600"/>
                        <a:ext cx="339725" cy="495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3521639"/>
              </p:ext>
            </p:extLst>
          </p:nvPr>
        </p:nvGraphicFramePr>
        <p:xfrm>
          <a:off x="3429000" y="3810000"/>
          <a:ext cx="476250" cy="476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83" name="Equation" r:id="rId14" imgW="228600" imgH="228600" progId="Equation.DSMT4">
                  <p:embed/>
                </p:oleObj>
              </mc:Choice>
              <mc:Fallback>
                <p:oleObj name="Equation" r:id="rId14" imgW="228600" imgH="22860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29000" y="3810000"/>
                        <a:ext cx="476250" cy="476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258114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44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533400" y="990600"/>
            <a:ext cx="5921375" cy="1139825"/>
          </a:xfr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级联型结构的缺点</a:t>
            </a:r>
          </a:p>
        </p:txBody>
      </p:sp>
      <p:sp>
        <p:nvSpPr>
          <p:cNvPr id="701442" name="Rectangle 2"/>
          <p:cNvSpPr>
            <a:spLocks noChangeArrowheads="1"/>
          </p:cNvSpPr>
          <p:nvPr/>
        </p:nvSpPr>
        <p:spPr bwMode="auto">
          <a:xfrm>
            <a:off x="657224" y="1905000"/>
            <a:ext cx="8145463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存在误差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积累，前级误差会传递到后级；但级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联结构中后面的网络输出不会传送到前面，所以运算误差的积累相对于直接型要小；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零、极点配合关系着网络最优化的问题，而最佳配合关系不易确定。级联结构可以有许多不同搭配关系，不同方案性能不同。</a:t>
            </a:r>
          </a:p>
        </p:txBody>
      </p:sp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078567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ChangeArrowheads="1"/>
          </p:cNvSpPr>
          <p:nvPr/>
        </p:nvSpPr>
        <p:spPr bwMode="auto">
          <a:xfrm>
            <a:off x="836613" y="1157288"/>
            <a:ext cx="6534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en-US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习题2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：设系统的系统函数为</a:t>
            </a:r>
          </a:p>
        </p:txBody>
      </p:sp>
      <p:pic>
        <p:nvPicPr>
          <p:cNvPr id="69325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25" y="1741488"/>
            <a:ext cx="5616575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3252" name="Text Box 4"/>
          <p:cNvSpPr txBox="1">
            <a:spLocks noChangeArrowheads="1"/>
          </p:cNvSpPr>
          <p:nvPr/>
        </p:nvSpPr>
        <p:spPr bwMode="auto">
          <a:xfrm>
            <a:off x="566738" y="2732088"/>
            <a:ext cx="8326437" cy="298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试画出各种可能的级联型结构， 并指出哪一种最好。</a:t>
            </a:r>
            <a:endParaRPr kumimoji="1" lang="zh-CN" altLang="en-US" b="0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10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　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   解：由于系统函数的分子和分母各有两个因式，因而可以有两种级联型结构。</a:t>
            </a: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130000"/>
              </a:lnSpc>
            </a:pP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　　　　　　　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(z)=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</a:t>
            </a:r>
            <a:r>
              <a:rPr kumimoji="1" lang="en-US" altLang="zh-CN" sz="2800" b="0" baseline="-250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H</a:t>
            </a:r>
            <a:r>
              <a:rPr kumimoji="1" lang="en-US" altLang="zh-CN" sz="2800" b="0" baseline="-250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(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)</a:t>
            </a:r>
          </a:p>
          <a:p>
            <a:pPr eaLnBrk="1" hangingPunct="1">
              <a:lnSpc>
                <a:spcPct val="130000"/>
              </a:lnSpc>
            </a:pPr>
            <a:r>
              <a:rPr kumimoji="1" lang="en-US" altLang="zh-CN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    </a:t>
            </a:r>
          </a:p>
        </p:txBody>
      </p:sp>
      <p:pic>
        <p:nvPicPr>
          <p:cNvPr id="693253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5410200"/>
            <a:ext cx="7056438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1438" y="5619898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第一种</a:t>
            </a:r>
          </a:p>
        </p:txBody>
      </p:sp>
    </p:spTree>
    <p:extLst>
      <p:ext uri="{BB962C8B-B14F-4D97-AF65-F5344CB8AC3E}">
        <p14:creationId xmlns:p14="http://schemas.microsoft.com/office/powerpoint/2010/main" val="6604259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ChangeArrowheads="1"/>
          </p:cNvSpPr>
          <p:nvPr/>
        </p:nvSpPr>
        <p:spPr bwMode="auto">
          <a:xfrm>
            <a:off x="71438" y="944040"/>
            <a:ext cx="6048375" cy="6053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kumimoji="1" lang="zh-CN" altLang="en-US" sz="2800" b="0" dirty="0" smtClean="0">
                <a:solidFill>
                  <a:srgbClr val="C00000"/>
                </a:solidFill>
                <a:latin typeface="黑体" pitchFamily="49" charset="-122"/>
              </a:rPr>
              <a:t>第一种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画出级联型结构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450180" y="3238500"/>
            <a:ext cx="7272337" cy="790575"/>
            <a:chOff x="827088" y="2349500"/>
            <a:chExt cx="7272337" cy="790575"/>
          </a:xfrm>
        </p:grpSpPr>
        <p:pic>
          <p:nvPicPr>
            <p:cNvPr id="69427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088" y="2349500"/>
              <a:ext cx="7272337" cy="790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94276" name="Text Box 4"/>
            <p:cNvSpPr txBox="1">
              <a:spLocks noChangeArrowheads="1"/>
            </p:cNvSpPr>
            <p:nvPr/>
          </p:nvSpPr>
          <p:spPr bwMode="auto">
            <a:xfrm>
              <a:off x="3924300" y="2522538"/>
              <a:ext cx="720725" cy="4572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，</a:t>
              </a:r>
            </a:p>
          </p:txBody>
        </p:sp>
      </p:grpSp>
      <p:sp>
        <p:nvSpPr>
          <p:cNvPr id="694277" name="Rectangle 5"/>
          <p:cNvSpPr>
            <a:spLocks noChangeArrowheads="1"/>
          </p:cNvSpPr>
          <p:nvPr/>
        </p:nvSpPr>
        <p:spPr bwMode="auto">
          <a:xfrm>
            <a:off x="162558" y="4024015"/>
            <a:ext cx="37753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sz="2800" b="0" dirty="0" smtClean="0">
                <a:solidFill>
                  <a:srgbClr val="C00000"/>
                </a:solidFill>
                <a:latin typeface="黑体" pitchFamily="49" charset="-122"/>
              </a:rPr>
              <a:t>第二种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画出级联型结构</a:t>
            </a:r>
          </a:p>
        </p:txBody>
      </p:sp>
      <p:sp>
        <p:nvSpPr>
          <p:cNvPr id="694278" name="Rectangle 6"/>
          <p:cNvSpPr>
            <a:spLocks noChangeArrowheads="1"/>
          </p:cNvSpPr>
          <p:nvPr/>
        </p:nvSpPr>
        <p:spPr bwMode="auto">
          <a:xfrm>
            <a:off x="762000" y="6096000"/>
            <a:ext cx="7786687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r" eaLnBrk="1" hangingPunct="1"/>
            <a:r>
              <a:rPr kumimoji="1" lang="en-US" altLang="zh-CN" b="0" dirty="0" smtClean="0">
                <a:solidFill>
                  <a:srgbClr val="C00000"/>
                </a:solidFill>
                <a:latin typeface="Times New Roman" pitchFamily="18" charset="0"/>
                <a:ea typeface="宋体" pitchFamily="2" charset="-122"/>
              </a:rPr>
              <a:t>   </a:t>
            </a:r>
            <a:r>
              <a:rPr kumimoji="1" lang="zh-CN" altLang="en-US" sz="2800" b="0" dirty="0" smtClean="0">
                <a:solidFill>
                  <a:srgbClr val="C00000"/>
                </a:solidFill>
                <a:latin typeface="黑体" pitchFamily="49" charset="-122"/>
              </a:rPr>
              <a:t>第一种级联型结构最好， 因为用的延时器少。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9" name="Picture 3" descr="5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375"/>
          <a:stretch/>
        </p:blipFill>
        <p:spPr bwMode="auto">
          <a:xfrm>
            <a:off x="1616075" y="1752600"/>
            <a:ext cx="5715000" cy="148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3338" y="3423594"/>
            <a:ext cx="114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第二种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1" name="Picture 3" descr="56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414" b="8333"/>
          <a:stretch/>
        </p:blipFill>
        <p:spPr bwMode="auto">
          <a:xfrm>
            <a:off x="1905000" y="4541842"/>
            <a:ext cx="5715000" cy="143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588506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299" name="Picture 3" descr="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47" y="1676400"/>
            <a:ext cx="5715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7260619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579438" y="990600"/>
            <a:ext cx="8040687" cy="1290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并联型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表示 </a:t>
            </a: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6472" name="Text Box 8"/>
          <p:cNvSpPr txBox="1">
            <a:spLocks noChangeArrowheads="1"/>
          </p:cNvSpPr>
          <p:nvPr/>
        </p:nvSpPr>
        <p:spPr bwMode="auto">
          <a:xfrm>
            <a:off x="881063" y="1623463"/>
            <a:ext cx="7650162" cy="2628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/>
            <a:r>
              <a:rPr kumimoji="1" lang="zh-CN" altLang="en-US" b="0" dirty="0" smtClean="0">
                <a:solidFill>
                  <a:srgbClr val="0000CC"/>
                </a:solidFill>
                <a:latin typeface="黑体" pitchFamily="49" charset="-122"/>
              </a:rPr>
              <a:t>将</a:t>
            </a:r>
            <a:r>
              <a:rPr kumimoji="1" lang="en-US" altLang="zh-CN" b="0" dirty="0" smtClean="0">
                <a:solidFill>
                  <a:srgbClr val="0000CC"/>
                </a:solidFill>
                <a:latin typeface="黑体" pitchFamily="49" charset="-122"/>
              </a:rPr>
              <a:t>H</a:t>
            </a:r>
            <a:r>
              <a:rPr kumimoji="1" lang="zh-CN" altLang="en-US" b="0" dirty="0" smtClean="0">
                <a:solidFill>
                  <a:srgbClr val="0000CC"/>
                </a:solidFill>
                <a:latin typeface="黑体" pitchFamily="49" charset="-122"/>
              </a:rPr>
              <a:t>（</a:t>
            </a:r>
            <a:r>
              <a:rPr kumimoji="1" lang="en-US" altLang="zh-CN" b="0" dirty="0" smtClean="0">
                <a:solidFill>
                  <a:srgbClr val="0000CC"/>
                </a:solidFill>
                <a:latin typeface="黑体" pitchFamily="49" charset="-122"/>
              </a:rPr>
              <a:t>Z</a:t>
            </a:r>
            <a:r>
              <a:rPr kumimoji="1" lang="zh-CN" altLang="en-US" b="0" dirty="0" smtClean="0">
                <a:solidFill>
                  <a:srgbClr val="0000CC"/>
                </a:solidFill>
                <a:latin typeface="黑体" pitchFamily="49" charset="-122"/>
              </a:rPr>
              <a:t>）展成部分分式形式</a:t>
            </a:r>
            <a:r>
              <a:rPr kumimoji="1" lang="en-US" altLang="zh-CN" b="0" dirty="0" smtClean="0">
                <a:solidFill>
                  <a:srgbClr val="0000CC"/>
                </a:solidFill>
                <a:latin typeface="黑体" pitchFamily="49" charset="-122"/>
              </a:rPr>
              <a:t>:</a:t>
            </a:r>
          </a:p>
          <a:p>
            <a:pPr eaLnBrk="1" hangingPunct="1"/>
            <a:endParaRPr kumimoji="1" lang="en-US" altLang="zh-CN" b="0" dirty="0" smtClean="0">
              <a:solidFill>
                <a:srgbClr val="0000CC"/>
              </a:solidFill>
              <a:latin typeface="黑体" pitchFamily="49" charset="-122"/>
            </a:endParaRPr>
          </a:p>
          <a:p>
            <a:pPr eaLnBrk="1" hangingPunct="1"/>
            <a:endParaRPr kumimoji="1" lang="en-US" altLang="zh-CN" sz="4000" b="0" dirty="0" smtClean="0">
              <a:solidFill>
                <a:srgbClr val="0000CC"/>
              </a:solidFill>
              <a:latin typeface="黑体" pitchFamily="49" charset="-122"/>
            </a:endParaRPr>
          </a:p>
          <a:p>
            <a:pPr eaLnBrk="1" hangingPunct="1">
              <a:lnSpc>
                <a:spcPct val="110000"/>
              </a:lnSpc>
            </a:pP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    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式中，</a:t>
            </a:r>
            <a:r>
              <a:rPr kumimoji="1" lang="en-US" altLang="zh-CN" b="0" dirty="0" smtClean="0">
                <a:solidFill>
                  <a:srgbClr val="FF0000"/>
                </a:solidFill>
                <a:latin typeface="黑体" pitchFamily="49" charset="-122"/>
              </a:rPr>
              <a:t>H</a:t>
            </a:r>
            <a:r>
              <a:rPr kumimoji="1" lang="en-US" altLang="zh-CN" b="0" baseline="-25000" dirty="0" smtClean="0">
                <a:solidFill>
                  <a:srgbClr val="FF0000"/>
                </a:solidFill>
                <a:latin typeface="黑体" pitchFamily="49" charset="-122"/>
              </a:rPr>
              <a:t>i</a:t>
            </a:r>
            <a:r>
              <a:rPr kumimoji="1" lang="en-US" altLang="zh-CN" b="0" dirty="0" smtClean="0">
                <a:solidFill>
                  <a:srgbClr val="FF0000"/>
                </a:solidFill>
                <a:latin typeface="黑体" pitchFamily="49" charset="-122"/>
              </a:rPr>
              <a:t>(z)</a:t>
            </a:r>
            <a:r>
              <a:rPr kumimoji="1" lang="zh-CN" altLang="en-US" b="0" dirty="0" smtClean="0">
                <a:solidFill>
                  <a:srgbClr val="FF0000"/>
                </a:solidFill>
                <a:latin typeface="黑体" pitchFamily="49" charset="-122"/>
              </a:rPr>
              <a:t>通常为一阶网络和二阶网络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，网络系统均为实数。二阶网络的系统函数一般为：</a:t>
            </a:r>
            <a:endParaRPr kumimoji="1" lang="zh-CN" altLang="en-US" b="0" dirty="0" smtClean="0">
              <a:solidFill>
                <a:srgbClr val="0000CC"/>
              </a:solidFill>
              <a:latin typeface="黑体" pitchFamily="49" charset="-122"/>
            </a:endParaRPr>
          </a:p>
          <a:p>
            <a:pPr eaLnBrk="1" hangingPunct="1"/>
            <a:endParaRPr kumimoji="1" lang="en-US" altLang="zh-CN" b="0" dirty="0" smtClean="0">
              <a:solidFill>
                <a:srgbClr val="0000CC"/>
              </a:solidFill>
              <a:latin typeface="黑体" pitchFamily="49" charset="-122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06463" y="4935374"/>
            <a:ext cx="757713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5000"/>
              </a:lnSpc>
              <a:spcBef>
                <a:spcPct val="25000"/>
              </a:spcBef>
            </a:pP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式中，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0i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、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1i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、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α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1i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和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α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2i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都是实数。如果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1i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=a</a:t>
            </a:r>
            <a:r>
              <a:rPr kumimoji="1" lang="en-US" altLang="zh-CN" b="0" baseline="-25000" dirty="0">
                <a:solidFill>
                  <a:srgbClr val="000000"/>
                </a:solidFill>
                <a:latin typeface="黑体" pitchFamily="49" charset="-122"/>
              </a:rPr>
              <a:t>2i</a:t>
            </a:r>
            <a:r>
              <a:rPr kumimoji="1" lang="en-US" altLang="zh-CN" b="0" dirty="0">
                <a:solidFill>
                  <a:srgbClr val="000000"/>
                </a:solidFill>
                <a:latin typeface="黑体" pitchFamily="49" charset="-122"/>
              </a:rPr>
              <a:t>=0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则构成一阶网络。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9967219"/>
              </p:ext>
            </p:extLst>
          </p:nvPr>
        </p:nvGraphicFramePr>
        <p:xfrm>
          <a:off x="2165609" y="2133600"/>
          <a:ext cx="5008043" cy="5334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24" name="Equation" r:id="rId3" imgW="2145960" imgH="228600" progId="Equation.DSMT4">
                  <p:embed/>
                </p:oleObj>
              </mc:Choice>
              <mc:Fallback>
                <p:oleObj name="Equation" r:id="rId3" imgW="214596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65609" y="2133600"/>
                        <a:ext cx="5008043" cy="5334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7414909"/>
              </p:ext>
            </p:extLst>
          </p:nvPr>
        </p:nvGraphicFramePr>
        <p:xfrm>
          <a:off x="2819400" y="3886200"/>
          <a:ext cx="3283214" cy="9688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25" name="Equation" r:id="rId5" imgW="1549080" imgH="457200" progId="Equation.DSMT4">
                  <p:embed/>
                </p:oleObj>
              </mc:Choice>
              <mc:Fallback>
                <p:oleObj name="Equation" r:id="rId5" imgW="1549080" imgH="457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19400" y="3886200"/>
                        <a:ext cx="3283214" cy="96881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251603"/>
              </p:ext>
            </p:extLst>
          </p:nvPr>
        </p:nvGraphicFramePr>
        <p:xfrm>
          <a:off x="3455987" y="5638800"/>
          <a:ext cx="2287587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426" name="Equation" r:id="rId7" imgW="1079280" imgH="431640" progId="Equation.DSMT4">
                  <p:embed/>
                </p:oleObj>
              </mc:Choice>
              <mc:Fallback>
                <p:oleObj name="Equation" r:id="rId7" imgW="1079280" imgH="4316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5987" y="5638800"/>
                        <a:ext cx="2287587" cy="91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031864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43" name="Rectangle 3"/>
          <p:cNvSpPr>
            <a:spLocks noChangeArrowheads="1"/>
          </p:cNvSpPr>
          <p:nvPr/>
        </p:nvSpPr>
        <p:spPr bwMode="auto">
          <a:xfrm>
            <a:off x="566738" y="1223963"/>
            <a:ext cx="80406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并联型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表示 </a:t>
            </a: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4649" name="Rectangle 9"/>
          <p:cNvSpPr>
            <a:spLocks noChangeArrowheads="1"/>
          </p:cNvSpPr>
          <p:nvPr/>
        </p:nvSpPr>
        <p:spPr bwMode="auto">
          <a:xfrm>
            <a:off x="566739" y="1763713"/>
            <a:ext cx="7993062" cy="206825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其输出</a:t>
            </a: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Y(z)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表示为：</a:t>
            </a:r>
            <a:r>
              <a:rPr kumimoji="1" lang="zh-CN" altLang="en-US" b="0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rPr>
              <a:t>   </a:t>
            </a:r>
          </a:p>
          <a:p>
            <a:pPr algn="ctr" eaLnBrk="1" hangingPunct="1">
              <a:lnSpc>
                <a:spcPct val="130000"/>
              </a:lnSpc>
              <a:spcBef>
                <a:spcPct val="20000"/>
              </a:spcBef>
            </a:pPr>
            <a:endParaRPr kumimoji="1" lang="en-US" altLang="zh-CN" sz="2000" b="0" dirty="0" smtClean="0">
              <a:solidFill>
                <a:srgbClr val="4C6D4E"/>
              </a:solidFill>
              <a:latin typeface="华文新魏" pitchFamily="2" charset="-122"/>
              <a:ea typeface="华文新魏" pitchFamily="2" charset="-122"/>
            </a:endParaRPr>
          </a:p>
          <a:p>
            <a:pPr eaLnBrk="1" hangingPunct="1">
              <a:lnSpc>
                <a:spcPct val="130000"/>
              </a:lnSpc>
              <a:spcBef>
                <a:spcPct val="20000"/>
              </a:spcBef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将</a:t>
            </a: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x(n)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送入每个二阶</a:t>
            </a: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(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或一阶</a:t>
            </a: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)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网络后，将所有输出相加得到输出</a:t>
            </a: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y(n)</a:t>
            </a:r>
            <a:r>
              <a:rPr kumimoji="1" lang="zh-CN" altLang="en-US" b="0" dirty="0">
                <a:solidFill>
                  <a:srgbClr val="000000"/>
                </a:solidFill>
                <a:latin typeface="黑体" pitchFamily="49" charset="-122"/>
              </a:rPr>
              <a:t>。</a:t>
            </a:r>
            <a:endParaRPr kumimoji="1" lang="en-US" altLang="zh-CN" b="0" dirty="0" smtClean="0">
              <a:solidFill>
                <a:srgbClr val="000000"/>
              </a:solidFill>
              <a:latin typeface="黑体" pitchFamily="49" charset="-122"/>
            </a:endParaRPr>
          </a:p>
        </p:txBody>
      </p:sp>
      <p:grpSp>
        <p:nvGrpSpPr>
          <p:cNvPr id="624677" name="Group 37"/>
          <p:cNvGrpSpPr>
            <a:grpSpLocks/>
          </p:cNvGrpSpPr>
          <p:nvPr/>
        </p:nvGrpSpPr>
        <p:grpSpPr bwMode="auto">
          <a:xfrm>
            <a:off x="381000" y="3840957"/>
            <a:ext cx="3792538" cy="2320925"/>
            <a:chOff x="2483" y="2443"/>
            <a:chExt cx="2389" cy="1462"/>
          </a:xfrm>
        </p:grpSpPr>
        <p:sp>
          <p:nvSpPr>
            <p:cNvPr id="624651" name="Line 11"/>
            <p:cNvSpPr>
              <a:spLocks noChangeShapeType="1"/>
            </p:cNvSpPr>
            <p:nvPr/>
          </p:nvSpPr>
          <p:spPr bwMode="auto">
            <a:xfrm>
              <a:off x="4398" y="2715"/>
              <a:ext cx="30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2" name="Line 12"/>
            <p:cNvSpPr>
              <a:spLocks noChangeShapeType="1"/>
            </p:cNvSpPr>
            <p:nvPr/>
          </p:nvSpPr>
          <p:spPr bwMode="auto">
            <a:xfrm flipV="1">
              <a:off x="2573" y="2705"/>
              <a:ext cx="236" cy="1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3" name="Line 13"/>
            <p:cNvSpPr>
              <a:spLocks noChangeShapeType="1"/>
            </p:cNvSpPr>
            <p:nvPr/>
          </p:nvSpPr>
          <p:spPr bwMode="auto">
            <a:xfrm>
              <a:off x="2935" y="2724"/>
              <a:ext cx="0" cy="322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4" name="Line 14"/>
            <p:cNvSpPr>
              <a:spLocks noChangeShapeType="1"/>
            </p:cNvSpPr>
            <p:nvPr/>
          </p:nvSpPr>
          <p:spPr bwMode="auto">
            <a:xfrm>
              <a:off x="2935" y="3046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5" name="Line 15"/>
            <p:cNvSpPr>
              <a:spLocks noChangeShapeType="1"/>
            </p:cNvSpPr>
            <p:nvPr/>
          </p:nvSpPr>
          <p:spPr bwMode="auto">
            <a:xfrm>
              <a:off x="2935" y="3046"/>
              <a:ext cx="0" cy="3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6" name="Line 16"/>
            <p:cNvSpPr>
              <a:spLocks noChangeShapeType="1"/>
            </p:cNvSpPr>
            <p:nvPr/>
          </p:nvSpPr>
          <p:spPr bwMode="auto">
            <a:xfrm>
              <a:off x="2935" y="3367"/>
              <a:ext cx="0" cy="324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7" name="Line 17"/>
            <p:cNvSpPr>
              <a:spLocks noChangeShapeType="1"/>
            </p:cNvSpPr>
            <p:nvPr/>
          </p:nvSpPr>
          <p:spPr bwMode="auto">
            <a:xfrm>
              <a:off x="2935" y="3691"/>
              <a:ext cx="0" cy="10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8" name="Line 18"/>
            <p:cNvSpPr>
              <a:spLocks noChangeShapeType="1"/>
            </p:cNvSpPr>
            <p:nvPr/>
          </p:nvSpPr>
          <p:spPr bwMode="auto">
            <a:xfrm>
              <a:off x="2935" y="3367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59" name="Line 19"/>
            <p:cNvSpPr>
              <a:spLocks noChangeShapeType="1"/>
            </p:cNvSpPr>
            <p:nvPr/>
          </p:nvSpPr>
          <p:spPr bwMode="auto">
            <a:xfrm>
              <a:off x="2935" y="3797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0" name="Line 20"/>
            <p:cNvSpPr>
              <a:spLocks noChangeShapeType="1"/>
            </p:cNvSpPr>
            <p:nvPr/>
          </p:nvSpPr>
          <p:spPr bwMode="auto">
            <a:xfrm>
              <a:off x="3849" y="3797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1" name="Line 21"/>
            <p:cNvSpPr>
              <a:spLocks noChangeShapeType="1"/>
            </p:cNvSpPr>
            <p:nvPr/>
          </p:nvSpPr>
          <p:spPr bwMode="auto">
            <a:xfrm>
              <a:off x="3849" y="3367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2" name="Line 22"/>
            <p:cNvSpPr>
              <a:spLocks noChangeShapeType="1"/>
            </p:cNvSpPr>
            <p:nvPr/>
          </p:nvSpPr>
          <p:spPr bwMode="auto">
            <a:xfrm>
              <a:off x="3849" y="3046"/>
              <a:ext cx="45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3" name="Line 23"/>
            <p:cNvSpPr>
              <a:spLocks noChangeShapeType="1"/>
            </p:cNvSpPr>
            <p:nvPr/>
          </p:nvSpPr>
          <p:spPr bwMode="auto">
            <a:xfrm flipV="1">
              <a:off x="4307" y="3583"/>
              <a:ext cx="0" cy="21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4" name="Line 24"/>
            <p:cNvSpPr>
              <a:spLocks noChangeShapeType="1"/>
            </p:cNvSpPr>
            <p:nvPr/>
          </p:nvSpPr>
          <p:spPr bwMode="auto">
            <a:xfrm flipV="1">
              <a:off x="4307" y="3367"/>
              <a:ext cx="0" cy="216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5" name="Line 25"/>
            <p:cNvSpPr>
              <a:spLocks noChangeShapeType="1"/>
            </p:cNvSpPr>
            <p:nvPr/>
          </p:nvSpPr>
          <p:spPr bwMode="auto">
            <a:xfrm flipV="1">
              <a:off x="4307" y="3153"/>
              <a:ext cx="0" cy="21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6" name="Line 26"/>
            <p:cNvSpPr>
              <a:spLocks noChangeShapeType="1"/>
            </p:cNvSpPr>
            <p:nvPr/>
          </p:nvSpPr>
          <p:spPr bwMode="auto">
            <a:xfrm flipV="1">
              <a:off x="4307" y="2832"/>
              <a:ext cx="0" cy="321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7" name="Line 27"/>
            <p:cNvSpPr>
              <a:spLocks noChangeShapeType="1"/>
            </p:cNvSpPr>
            <p:nvPr/>
          </p:nvSpPr>
          <p:spPr bwMode="auto">
            <a:xfrm flipV="1">
              <a:off x="4307" y="2724"/>
              <a:ext cx="0" cy="10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68" name="Text Box 28"/>
            <p:cNvSpPr txBox="1">
              <a:spLocks noChangeArrowheads="1"/>
            </p:cNvSpPr>
            <p:nvPr/>
          </p:nvSpPr>
          <p:spPr bwMode="auto">
            <a:xfrm>
              <a:off x="3393" y="2509"/>
              <a:ext cx="152" cy="32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Times New Roman"/>
                  <a:ea typeface="华文新魏" pitchFamily="2" charset="-122"/>
                </a:rPr>
                <a:t> 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kumimoji="1" lang="en-US" altLang="zh-CN" b="0" smtClean="0">
                  <a:solidFill>
                    <a:srgbClr val="000000"/>
                  </a:solidFill>
                  <a:latin typeface="Times New Roman"/>
                  <a:ea typeface="华文新魏" pitchFamily="2" charset="-122"/>
                </a:rPr>
                <a:t> 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24669" name="Line 29"/>
            <p:cNvSpPr>
              <a:spLocks noChangeShapeType="1"/>
            </p:cNvSpPr>
            <p:nvPr/>
          </p:nvSpPr>
          <p:spPr bwMode="auto">
            <a:xfrm>
              <a:off x="2783" y="2715"/>
              <a:ext cx="91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4670" name="Text Box 30"/>
            <p:cNvSpPr txBox="1">
              <a:spLocks noChangeArrowheads="1"/>
            </p:cNvSpPr>
            <p:nvPr/>
          </p:nvSpPr>
          <p:spPr bwMode="auto">
            <a:xfrm>
              <a:off x="4462" y="2490"/>
              <a:ext cx="410" cy="119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y(n)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24671" name="Text Box 31"/>
            <p:cNvSpPr txBox="1">
              <a:spLocks noChangeArrowheads="1"/>
            </p:cNvSpPr>
            <p:nvPr/>
          </p:nvSpPr>
          <p:spPr bwMode="auto">
            <a:xfrm>
              <a:off x="2483" y="2443"/>
              <a:ext cx="332" cy="2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x(n)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24672" name="Text Box 32"/>
            <p:cNvSpPr txBox="1">
              <a:spLocks noChangeArrowheads="1"/>
            </p:cNvSpPr>
            <p:nvPr/>
          </p:nvSpPr>
          <p:spPr bwMode="auto">
            <a:xfrm>
              <a:off x="3393" y="3691"/>
              <a:ext cx="456" cy="2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H</a:t>
              </a:r>
              <a:r>
                <a:rPr kumimoji="1" lang="en-US" altLang="zh-CN" sz="2000" b="0" baseline="-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k</a:t>
              </a:r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24673" name="Text Box 33"/>
            <p:cNvSpPr txBox="1">
              <a:spLocks noChangeArrowheads="1"/>
            </p:cNvSpPr>
            <p:nvPr/>
          </p:nvSpPr>
          <p:spPr bwMode="auto">
            <a:xfrm>
              <a:off x="3393" y="3261"/>
              <a:ext cx="456" cy="2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H</a:t>
              </a:r>
              <a:r>
                <a:rPr kumimoji="1" lang="en-US" altLang="zh-CN" sz="2000" b="0" baseline="-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2</a:t>
              </a:r>
              <a:r>
                <a:rPr kumimoji="1"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</a:p>
          </p:txBody>
        </p:sp>
        <p:sp>
          <p:nvSpPr>
            <p:cNvPr id="624674" name="Text Box 34"/>
            <p:cNvSpPr txBox="1">
              <a:spLocks noChangeArrowheads="1"/>
            </p:cNvSpPr>
            <p:nvPr/>
          </p:nvSpPr>
          <p:spPr bwMode="auto">
            <a:xfrm>
              <a:off x="3393" y="2939"/>
              <a:ext cx="456" cy="21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en-US" altLang="zh-CN" sz="2000" b="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H</a:t>
              </a:r>
              <a:r>
                <a:rPr kumimoji="1" lang="en-US" altLang="zh-CN" sz="2000" b="0" baseline="-3000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1</a:t>
              </a:r>
              <a:r>
                <a:rPr kumimoji="1" lang="en-US" altLang="zh-CN" sz="2000" b="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(z)</a:t>
              </a:r>
            </a:p>
          </p:txBody>
        </p:sp>
        <p:sp>
          <p:nvSpPr>
            <p:cNvPr id="624675" name="Text Box 35"/>
            <p:cNvSpPr txBox="1">
              <a:spLocks noChangeArrowheads="1"/>
            </p:cNvSpPr>
            <p:nvPr/>
          </p:nvSpPr>
          <p:spPr bwMode="auto">
            <a:xfrm>
              <a:off x="3586" y="2468"/>
              <a:ext cx="152" cy="215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a</a:t>
              </a:r>
            </a:p>
          </p:txBody>
        </p:sp>
        <p:sp>
          <p:nvSpPr>
            <p:cNvPr id="624676" name="Line 36"/>
            <p:cNvSpPr>
              <a:spLocks noChangeShapeType="1"/>
            </p:cNvSpPr>
            <p:nvPr/>
          </p:nvSpPr>
          <p:spPr bwMode="auto">
            <a:xfrm flipV="1">
              <a:off x="3692" y="2715"/>
              <a:ext cx="74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870405" name="Text Box 5"/>
          <p:cNvSpPr txBox="1">
            <a:spLocks noChangeArrowheads="1"/>
          </p:cNvSpPr>
          <p:nvPr/>
        </p:nvSpPr>
        <p:spPr bwMode="auto">
          <a:xfrm>
            <a:off x="4343400" y="4493920"/>
            <a:ext cx="4500562" cy="107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0" dirty="0" smtClean="0">
                <a:solidFill>
                  <a:srgbClr val="FF0000"/>
                </a:solidFill>
                <a:latin typeface="黑体" pitchFamily="49" charset="-122"/>
                <a:sym typeface="SansSerif" pitchFamily="2" charset="2"/>
              </a:rPr>
              <a:t>H</a:t>
            </a:r>
            <a:r>
              <a:rPr lang="en-US" altLang="zh-CN" b="0" baseline="-25000" dirty="0" smtClean="0">
                <a:solidFill>
                  <a:srgbClr val="FF0000"/>
                </a:solidFill>
                <a:latin typeface="黑体" pitchFamily="49" charset="-122"/>
                <a:sym typeface="SansSerif" pitchFamily="2" charset="2"/>
              </a:rPr>
              <a:t>i</a:t>
            </a:r>
            <a:r>
              <a:rPr lang="en-US" altLang="zh-CN" b="0" dirty="0" smtClean="0">
                <a:solidFill>
                  <a:srgbClr val="FF0000"/>
                </a:solidFill>
                <a:latin typeface="黑体" pitchFamily="49" charset="-122"/>
                <a:sym typeface="SansSerif" pitchFamily="2" charset="2"/>
              </a:rPr>
              <a:t>(z)</a:t>
            </a:r>
            <a:r>
              <a:rPr lang="zh-CN" altLang="en-US" b="0" dirty="0" smtClean="0">
                <a:solidFill>
                  <a:srgbClr val="FF0000"/>
                </a:solidFill>
                <a:latin typeface="黑体" pitchFamily="49" charset="-122"/>
                <a:sym typeface="SansSerif" pitchFamily="2" charset="2"/>
              </a:rPr>
              <a:t>采用直接型表示；</a:t>
            </a:r>
            <a:endParaRPr lang="en-US" altLang="zh-CN" b="0" dirty="0" smtClean="0">
              <a:solidFill>
                <a:srgbClr val="FF0000"/>
              </a:solidFill>
              <a:latin typeface="黑体" pitchFamily="49" charset="-122"/>
              <a:sym typeface="SansSerif" pitchFamily="2" charset="2"/>
            </a:endParaRPr>
          </a:p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b="0" dirty="0" smtClean="0">
                <a:solidFill>
                  <a:srgbClr val="FF0000"/>
                </a:solidFill>
                <a:latin typeface="黑体" pitchFamily="49" charset="-122"/>
                <a:sym typeface="SansSerif" pitchFamily="2" charset="2"/>
              </a:rPr>
              <a:t>并联形成总的系统函数。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3985041"/>
              </p:ext>
            </p:extLst>
          </p:nvPr>
        </p:nvGraphicFramePr>
        <p:xfrm>
          <a:off x="1648871" y="2286000"/>
          <a:ext cx="6628354" cy="5118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40" name="Equation" r:id="rId3" imgW="3288960" imgH="253800" progId="Equation.DSMT4">
                  <p:embed/>
                </p:oleObj>
              </mc:Choice>
              <mc:Fallback>
                <p:oleObj name="Equation" r:id="rId3" imgW="32889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48871" y="2286000"/>
                        <a:ext cx="6628354" cy="51184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720788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7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2556390"/>
              </p:ext>
            </p:extLst>
          </p:nvPr>
        </p:nvGraphicFramePr>
        <p:xfrm>
          <a:off x="971550" y="1721220"/>
          <a:ext cx="7080250" cy="48866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129" name="Visio" r:id="rId3" imgW="2493360" imgH="2501280" progId="Visio.Drawing.11">
                  <p:embed/>
                </p:oleObj>
              </mc:Choice>
              <mc:Fallback>
                <p:oleObj name="Visio" r:id="rId3" imgW="2493360" imgH="2501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21220"/>
                        <a:ext cx="7080250" cy="48866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3400" y="1219200"/>
            <a:ext cx="769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典型的</a:t>
            </a:r>
            <a:r>
              <a:rPr lang="zh-CN" altLang="en-US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同时带常数、一阶和二阶网络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的并联型网络结构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876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9" name="Rectangle 7"/>
          <p:cNvSpPr>
            <a:spLocks noChangeArrowheads="1"/>
          </p:cNvSpPr>
          <p:nvPr/>
        </p:nvSpPr>
        <p:spPr bwMode="auto">
          <a:xfrm>
            <a:off x="596900" y="128589"/>
            <a:ext cx="82296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1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、网络结构的研究价值</a:t>
            </a:r>
          </a:p>
        </p:txBody>
      </p:sp>
      <p:sp>
        <p:nvSpPr>
          <p:cNvPr id="607240" name="Rectangle 8"/>
          <p:cNvSpPr>
            <a:spLocks noChangeArrowheads="1"/>
          </p:cNvSpPr>
          <p:nvPr/>
        </p:nvSpPr>
        <p:spPr bwMode="auto">
          <a:xfrm>
            <a:off x="635000" y="1142999"/>
            <a:ext cx="7912100" cy="47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系统函数</a:t>
            </a:r>
            <a:r>
              <a:rPr lang="en-US" altLang="zh-CN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        </a:t>
            </a: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zh-CN" altLang="en-US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单位脉冲响应</a:t>
            </a: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差分方程</a:t>
            </a: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8914432"/>
              </p:ext>
            </p:extLst>
          </p:nvPr>
        </p:nvGraphicFramePr>
        <p:xfrm>
          <a:off x="3755118" y="1828800"/>
          <a:ext cx="854075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3" name="Equation" r:id="rId3" imgW="368280" imgH="203040" progId="Equation.DSMT4">
                  <p:embed/>
                </p:oleObj>
              </mc:Choice>
              <mc:Fallback>
                <p:oleObj name="Equation" r:id="rId3" imgW="3682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55118" y="1828800"/>
                        <a:ext cx="854075" cy="4714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784621"/>
              </p:ext>
            </p:extLst>
          </p:nvPr>
        </p:nvGraphicFramePr>
        <p:xfrm>
          <a:off x="1752600" y="2426833"/>
          <a:ext cx="3716338" cy="973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4" name="Equation" r:id="rId5" imgW="1600200" imgH="419040" progId="Equation.DSMT4">
                  <p:embed/>
                </p:oleObj>
              </mc:Choice>
              <mc:Fallback>
                <p:oleObj name="Equation" r:id="rId5" imgW="1600200" imgH="419040" progId="Equation.DSMT4">
                  <p:embed/>
                  <p:pic>
                    <p:nvPicPr>
                      <p:cNvPr id="0" name="对象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426833"/>
                        <a:ext cx="3716338" cy="973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4548705"/>
              </p:ext>
            </p:extLst>
          </p:nvPr>
        </p:nvGraphicFramePr>
        <p:xfrm>
          <a:off x="1676400" y="4481739"/>
          <a:ext cx="4483100" cy="561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5" name="Equation" r:id="rId7" imgW="1930320" imgH="241200" progId="Equation.DSMT4">
                  <p:embed/>
                </p:oleObj>
              </mc:Choice>
              <mc:Fallback>
                <p:oleObj name="Equation" r:id="rId7" imgW="1930320" imgH="24120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4481739"/>
                        <a:ext cx="4483100" cy="561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9729921"/>
              </p:ext>
            </p:extLst>
          </p:nvPr>
        </p:nvGraphicFramePr>
        <p:xfrm>
          <a:off x="1682750" y="6096000"/>
          <a:ext cx="516255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496" name="Equation" r:id="rId9" imgW="2222280" imgH="228600" progId="Equation.DSMT4">
                  <p:embed/>
                </p:oleObj>
              </mc:Choice>
              <mc:Fallback>
                <p:oleObj name="Equation" r:id="rId9" imgW="2222280" imgH="22860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6096000"/>
                        <a:ext cx="5162550" cy="533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标注 6"/>
          <p:cNvSpPr/>
          <p:nvPr/>
        </p:nvSpPr>
        <p:spPr bwMode="auto">
          <a:xfrm>
            <a:off x="6388100" y="3429000"/>
            <a:ext cx="2120900" cy="1143000"/>
          </a:xfrm>
          <a:prstGeom prst="wedgeRectCallout">
            <a:avLst>
              <a:gd name="adj1" fmla="val -47779"/>
              <a:gd name="adj2" fmla="val 70140"/>
            </a:avLst>
          </a:prstGeom>
          <a:solidFill>
            <a:schemeClr val="accent2">
              <a:lumMod val="20000"/>
              <a:lumOff val="8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无限长脉冲响应 ，用离散卷积运算不现实</a:t>
            </a:r>
          </a:p>
        </p:txBody>
      </p:sp>
      <p:sp>
        <p:nvSpPr>
          <p:cNvPr id="11" name="矩形标注 10"/>
          <p:cNvSpPr/>
          <p:nvPr/>
        </p:nvSpPr>
        <p:spPr bwMode="auto">
          <a:xfrm>
            <a:off x="6845300" y="4953000"/>
            <a:ext cx="2120900" cy="1143000"/>
          </a:xfrm>
          <a:prstGeom prst="wedgeRectCallout">
            <a:avLst>
              <a:gd name="adj1" fmla="val -56162"/>
              <a:gd name="adj2" fmla="val 70139"/>
            </a:avLst>
          </a:prstGeom>
          <a:solidFill>
            <a:schemeClr val="accent1">
              <a:lumMod val="40000"/>
              <a:lumOff val="60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可以采用递推来实现，适合实时计算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33400" y="992190"/>
            <a:ext cx="77470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2800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LTI</a:t>
            </a:r>
            <a:r>
              <a:rPr lang="zh-CN" altLang="en-US" sz="2800" b="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离散系统的三种表示形式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829300" y="1672804"/>
            <a:ext cx="3327400" cy="1184698"/>
          </a:xfrm>
          <a:prstGeom prst="rect">
            <a:avLst/>
          </a:prstGeom>
          <a:solidFill>
            <a:srgbClr val="FFE7E7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indent="0" defTabSz="914400" latinLnBrk="0">
              <a:lnSpc>
                <a:spcPct val="100000"/>
              </a:lnSpc>
              <a:buClrTx/>
              <a:buSzTx/>
              <a:buFontTx/>
              <a:buNone/>
              <a:tabLst/>
              <a:defRPr kumimoji="0" i="0" u="none" strike="noStrike" cap="none" normalizeH="0" baseline="0">
                <a:ln>
                  <a:noFill/>
                </a:ln>
                <a:effectLst/>
                <a:latin typeface="Arial" charset="0"/>
              </a:defRPr>
            </a:lvl1pPr>
          </a:lstStyle>
          <a:p>
            <a:r>
              <a:rPr lang="zh-CN" altLang="en-US" dirty="0"/>
              <a:t>适合系统设计与分析，</a:t>
            </a:r>
            <a:endParaRPr lang="en-US" altLang="zh-CN" dirty="0"/>
          </a:p>
          <a:p>
            <a:r>
              <a:rPr lang="zh-CN" altLang="en-US" dirty="0" smtClean="0"/>
              <a:t>比如因果、稳定、滤波特性等分析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6996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7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914400"/>
            <a:ext cx="7510463" cy="755650"/>
          </a:xfrm>
          <a:noFill/>
          <a:ln/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anchor="b"/>
          <a:lstStyle/>
          <a:p>
            <a:pPr algn="l"/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并联</a:t>
            </a:r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型结构的优点</a:t>
            </a:r>
          </a:p>
        </p:txBody>
      </p:sp>
      <p:sp>
        <p:nvSpPr>
          <p:cNvPr id="702466" name="Rectangle 2"/>
          <p:cNvSpPr>
            <a:spLocks noGrp="1" noChangeArrowheads="1"/>
          </p:cNvSpPr>
          <p:nvPr>
            <p:ph idx="1"/>
          </p:nvPr>
        </p:nvSpPr>
        <p:spPr>
          <a:xfrm>
            <a:off x="685800" y="1752600"/>
            <a:ext cx="7772400" cy="499586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并联结构可以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单独调整极点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位置。所以，在要求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准确传输极点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的场合，宜采用这种结构。</a:t>
            </a:r>
          </a:p>
          <a:p>
            <a:pPr>
              <a:lnSpc>
                <a:spcPct val="150000"/>
              </a:lnSpc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各并联基本节的误差相互没有影响，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无误差积累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，因此，并联形式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运算误差最小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基本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节并联，可同时对输入信号进行运算，因此并联型结构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运算速度快</a:t>
            </a: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。 </a:t>
            </a:r>
            <a:endParaRPr lang="zh-CN" altLang="en-US" sz="26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721933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0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0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491" name="Rectangle 3"/>
          <p:cNvSpPr>
            <a:spLocks noGrp="1" noChangeArrowheads="1"/>
          </p:cNvSpPr>
          <p:nvPr>
            <p:ph type="title"/>
          </p:nvPr>
        </p:nvSpPr>
        <p:spPr>
          <a:xfrm>
            <a:off x="762000" y="1143000"/>
            <a:ext cx="7510463" cy="682625"/>
          </a:xfrm>
          <a:noFill/>
          <a:ln>
            <a:noFill/>
          </a:ln>
          <a:extLs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b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3200" dirty="0">
                <a:latin typeface="微软雅黑" pitchFamily="34" charset="-122"/>
                <a:ea typeface="微软雅黑" pitchFamily="34" charset="-122"/>
              </a:rPr>
              <a:t>并联型结构的缺点</a:t>
            </a:r>
          </a:p>
        </p:txBody>
      </p:sp>
      <p:sp>
        <p:nvSpPr>
          <p:cNvPr id="703490" name="Rectangle 2"/>
          <p:cNvSpPr>
            <a:spLocks noGrp="1" noChangeArrowheads="1"/>
          </p:cNvSpPr>
          <p:nvPr>
            <p:ph idx="1"/>
          </p:nvPr>
        </p:nvSpPr>
        <p:spPr>
          <a:xfrm>
            <a:off x="609600" y="2133600"/>
            <a:ext cx="8001000" cy="3962400"/>
          </a:xfrm>
          <a:noFill/>
          <a:ln>
            <a:noFill/>
          </a:ln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6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不能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像级联型那样</a:t>
            </a:r>
            <a:r>
              <a:rPr lang="zh-CN" altLang="en-US" sz="2600" b="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单独调整零点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2600" b="0" dirty="0" smtClean="0">
                <a:latin typeface="微软雅黑" pitchFamily="34" charset="-122"/>
                <a:ea typeface="微软雅黑" pitchFamily="34" charset="-122"/>
              </a:rPr>
              <a:t>位置。</a:t>
            </a:r>
            <a:endParaRPr lang="en-US" altLang="zh-CN" sz="2600" b="0" dirty="0" smtClean="0">
              <a:latin typeface="微软雅黑" pitchFamily="34" charset="-122"/>
              <a:ea typeface="微软雅黑" pitchFamily="34" charset="-122"/>
            </a:endParaRPr>
          </a:p>
          <a:p>
            <a:pPr marL="520700" lvl="1" indent="0">
              <a:lnSpc>
                <a:spcPct val="150000"/>
              </a:lnSpc>
              <a:buNone/>
            </a:pPr>
            <a:r>
              <a:rPr lang="zh-CN" altLang="en-US" sz="2200" b="0" dirty="0" smtClean="0">
                <a:solidFill>
                  <a:srgbClr val="CC00FF"/>
                </a:solidFill>
                <a:latin typeface="微软雅黑" pitchFamily="34" charset="-122"/>
                <a:ea typeface="微软雅黑" pitchFamily="34" charset="-122"/>
              </a:rPr>
              <a:t>因为并联型各子系统的零点，并非整个系统函数的零点。</a:t>
            </a:r>
            <a:endParaRPr lang="en-US" altLang="zh-CN" sz="2200" b="0" dirty="0" smtClean="0">
              <a:solidFill>
                <a:srgbClr val="CC00FF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2600" b="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当</a:t>
            </a:r>
            <a:r>
              <a:rPr lang="en-US" altLang="zh-CN" sz="2600" b="0" dirty="0">
                <a:latin typeface="微软雅黑" pitchFamily="34" charset="-122"/>
                <a:ea typeface="微软雅黑" pitchFamily="34" charset="-122"/>
              </a:rPr>
              <a:t>H(z)</a:t>
            </a: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有多阶极点时，部分分式展开不易。</a:t>
            </a:r>
          </a:p>
          <a:p>
            <a:pPr>
              <a:lnSpc>
                <a:spcPct val="150000"/>
              </a:lnSpc>
            </a:pPr>
            <a:endParaRPr lang="en-US" altLang="zh-CN" sz="2600" b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42560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034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034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7034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idx="1"/>
          </p:nvPr>
        </p:nvSpPr>
        <p:spPr>
          <a:xfrm>
            <a:off x="76200" y="990600"/>
            <a:ext cx="9067800" cy="3328988"/>
          </a:xfrm>
        </p:spPr>
        <p:txBody>
          <a:bodyPr/>
          <a:lstStyle/>
          <a:p>
            <a:pPr>
              <a:lnSpc>
                <a:spcPct val="125000"/>
              </a:lnSpc>
              <a:buFont typeface="Wingdings" pitchFamily="2" charset="2"/>
              <a:buNone/>
            </a:pPr>
            <a:r>
              <a:rPr kumimoji="1" lang="zh-CN" altLang="en-US" sz="2800" dirty="0" smtClean="0">
                <a:solidFill>
                  <a:srgbClr val="CC00FF"/>
                </a:solidFill>
                <a:latin typeface="华文琥珀" pitchFamily="2" charset="-122"/>
                <a:ea typeface="华文琥珀" pitchFamily="2" charset="-122"/>
              </a:rPr>
              <a:t>例题</a:t>
            </a:r>
            <a:r>
              <a:rPr kumimoji="1" lang="en-US" altLang="zh-CN" sz="2800" dirty="0" smtClean="0">
                <a:solidFill>
                  <a:srgbClr val="CC00FF"/>
                </a:solidFill>
                <a:latin typeface="华文琥珀" pitchFamily="2" charset="-122"/>
                <a:ea typeface="华文琥珀" pitchFamily="2" charset="-122"/>
              </a:rPr>
              <a:t>:</a:t>
            </a:r>
            <a:r>
              <a:rPr kumimoji="1" lang="zh-CN" altLang="en-US" sz="2400" dirty="0">
                <a:latin typeface="黑体" pitchFamily="49" charset="-122"/>
              </a:rPr>
              <a:t>若系统函数</a:t>
            </a:r>
            <a:r>
              <a:rPr lang="zh-CN" altLang="en-US" sz="2400" dirty="0">
                <a:solidFill>
                  <a:schemeClr val="tx2"/>
                </a:solidFill>
              </a:rPr>
              <a:t>                            </a:t>
            </a:r>
            <a:r>
              <a:rPr kumimoji="1" lang="zh-CN" altLang="en-US" sz="2400" dirty="0" smtClean="0">
                <a:latin typeface="黑体" pitchFamily="49" charset="-122"/>
              </a:rPr>
              <a:t>，</a:t>
            </a:r>
            <a:r>
              <a:rPr kumimoji="1" lang="zh-CN" altLang="en-US" sz="2400" dirty="0">
                <a:latin typeface="黑体" pitchFamily="49" charset="-122"/>
              </a:rPr>
              <a:t>求</a:t>
            </a:r>
            <a:r>
              <a:rPr kumimoji="1" lang="en-US" altLang="zh-CN" sz="2400" dirty="0">
                <a:latin typeface="黑体" pitchFamily="49" charset="-122"/>
              </a:rPr>
              <a:t>H(z)</a:t>
            </a:r>
            <a:r>
              <a:rPr kumimoji="1" lang="zh-CN" altLang="en-US" sz="2400" dirty="0">
                <a:latin typeface="黑体" pitchFamily="49" charset="-122"/>
              </a:rPr>
              <a:t>的并联型结构。</a:t>
            </a:r>
          </a:p>
          <a:p>
            <a:pPr>
              <a:lnSpc>
                <a:spcPct val="125000"/>
              </a:lnSpc>
              <a:buFont typeface="Wingdings" pitchFamily="2" charset="2"/>
              <a:buNone/>
            </a:pPr>
            <a:r>
              <a:rPr kumimoji="1" lang="zh-CN" altLang="en-US" sz="2400" dirty="0">
                <a:latin typeface="黑体" pitchFamily="49" charset="-122"/>
              </a:rPr>
              <a:t>解</a:t>
            </a:r>
            <a:r>
              <a:rPr kumimoji="1" lang="zh-CN" altLang="en-US" sz="2400" dirty="0" smtClean="0">
                <a:latin typeface="黑体" pitchFamily="49" charset="-122"/>
              </a:rPr>
              <a:t>：</a:t>
            </a:r>
            <a:r>
              <a:rPr kumimoji="1" lang="en-US" altLang="zh-CN" sz="2400" dirty="0" smtClean="0"/>
              <a:t>z</a:t>
            </a:r>
            <a:r>
              <a:rPr kumimoji="1" lang="en-US" altLang="zh-CN" sz="2400" baseline="-25000" dirty="0" smtClean="0"/>
              <a:t>1</a:t>
            </a:r>
            <a:r>
              <a:rPr kumimoji="1" lang="en-US" altLang="zh-CN" sz="2400" dirty="0" smtClean="0"/>
              <a:t>=0.5</a:t>
            </a:r>
            <a:r>
              <a:rPr kumimoji="1" lang="zh-CN" altLang="en-US" sz="2400" dirty="0"/>
              <a:t>，</a:t>
            </a:r>
            <a:r>
              <a:rPr kumimoji="1" lang="en-US" altLang="zh-CN" sz="2400" dirty="0"/>
              <a:t>z</a:t>
            </a:r>
            <a:r>
              <a:rPr kumimoji="1" lang="en-US" altLang="zh-CN" sz="2400" baseline="-25000" dirty="0"/>
              <a:t>2</a:t>
            </a:r>
            <a:r>
              <a:rPr kumimoji="1" lang="en-US" altLang="zh-CN" sz="2400" dirty="0"/>
              <a:t>=0.25 </a:t>
            </a:r>
            <a:r>
              <a:rPr kumimoji="1" lang="zh-CN" altLang="en-US" sz="2400" dirty="0" smtClean="0"/>
              <a:t>为单阶极点，可以采用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部分分式展开法（</a:t>
            </a:r>
            <a:r>
              <a:rPr kumimoji="1" lang="en-US" altLang="zh-CN" sz="2400" dirty="0" smtClean="0">
                <a:solidFill>
                  <a:srgbClr val="FF0000"/>
                </a:solidFill>
              </a:rPr>
              <a:t>P58</a:t>
            </a:r>
            <a:r>
              <a:rPr kumimoji="1" lang="zh-CN" altLang="en-US" sz="2400" dirty="0" smtClean="0">
                <a:solidFill>
                  <a:srgbClr val="FF0000"/>
                </a:solidFill>
              </a:rPr>
              <a:t>）</a:t>
            </a:r>
            <a:r>
              <a:rPr kumimoji="1" lang="zh-CN" altLang="en-US" sz="2400" dirty="0" smtClean="0"/>
              <a:t>。</a:t>
            </a:r>
            <a:endParaRPr kumimoji="1" lang="en-US" altLang="zh-CN" sz="2400" dirty="0" smtClean="0"/>
          </a:p>
          <a:p>
            <a:pPr>
              <a:lnSpc>
                <a:spcPct val="125000"/>
              </a:lnSpc>
              <a:buFont typeface="Wingdings" pitchFamily="2" charset="2"/>
              <a:buNone/>
            </a:pPr>
            <a:r>
              <a:rPr kumimoji="1" lang="zh-CN" altLang="en-US" sz="2400" dirty="0" smtClean="0">
                <a:latin typeface="黑体" pitchFamily="49" charset="-122"/>
              </a:rPr>
              <a:t>  </a:t>
            </a:r>
            <a:endParaRPr kumimoji="1" lang="en-US" altLang="zh-CN" sz="2800" dirty="0">
              <a:latin typeface="黑体" pitchFamily="49" charset="-122"/>
            </a:endParaRPr>
          </a:p>
        </p:txBody>
      </p:sp>
      <p:graphicFrame>
        <p:nvGraphicFramePr>
          <p:cNvPr id="69120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0416759"/>
              </p:ext>
            </p:extLst>
          </p:nvPr>
        </p:nvGraphicFramePr>
        <p:xfrm>
          <a:off x="2743200" y="990600"/>
          <a:ext cx="3810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8" name="Equation" r:id="rId3" imgW="4152600" imgH="457200" progId="Equation.DSMT4">
                  <p:embed/>
                </p:oleObj>
              </mc:Choice>
              <mc:Fallback>
                <p:oleObj name="Equation" r:id="rId3" imgW="415260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18518" r="33333"/>
                      <a:stretch>
                        <a:fillRect/>
                      </a:stretch>
                    </p:blipFill>
                    <p:spPr bwMode="auto">
                      <a:xfrm>
                        <a:off x="2743200" y="990600"/>
                        <a:ext cx="3810000" cy="68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91206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07854225"/>
              </p:ext>
            </p:extLst>
          </p:nvPr>
        </p:nvGraphicFramePr>
        <p:xfrm>
          <a:off x="762000" y="3657600"/>
          <a:ext cx="7696200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799" name="Equation" r:id="rId5" imgW="3238200" imgH="444240" progId="Equation.DSMT4">
                  <p:embed/>
                </p:oleObj>
              </mc:Choice>
              <mc:Fallback>
                <p:oleObj name="Equation" r:id="rId5" imgW="323820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0" y="3657600"/>
                        <a:ext cx="7696200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1207" name="Rectangle 7"/>
          <p:cNvSpPr>
            <a:spLocks noChangeArrowheads="1"/>
          </p:cNvSpPr>
          <p:nvPr/>
        </p:nvSpPr>
        <p:spPr bwMode="auto">
          <a:xfrm>
            <a:off x="8513763" y="5510213"/>
            <a:ext cx="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hangingPunct="1"/>
            <a:endParaRPr kumimoji="1" lang="zh-CN" altLang="zh-CN" smtClean="0">
              <a:solidFill>
                <a:srgbClr val="000000"/>
              </a:solidFill>
              <a:latin typeface="Tahoma" pitchFamily="34" charset="0"/>
              <a:ea typeface="宋体" pitchFamily="2" charset="-122"/>
            </a:endParaRPr>
          </a:p>
        </p:txBody>
      </p:sp>
      <p:sp>
        <p:nvSpPr>
          <p:cNvPr id="146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55602077"/>
              </p:ext>
            </p:extLst>
          </p:nvPr>
        </p:nvGraphicFramePr>
        <p:xfrm>
          <a:off x="4572000" y="2554037"/>
          <a:ext cx="3109983" cy="8570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0" name="Equation" r:id="rId7" imgW="1612800" imgH="444240" progId="Equation.DSMT4">
                  <p:embed/>
                </p:oleObj>
              </mc:Choice>
              <mc:Fallback>
                <p:oleObj name="Equation" r:id="rId7" imgW="1612800" imgH="4442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572000" y="2554037"/>
                        <a:ext cx="3109983" cy="8570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2150495"/>
              </p:ext>
            </p:extLst>
          </p:nvPr>
        </p:nvGraphicFramePr>
        <p:xfrm>
          <a:off x="148640" y="4833938"/>
          <a:ext cx="8719796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1" name="Equation" r:id="rId9" imgW="3949560" imgH="444240" progId="Equation.DSMT4">
                  <p:embed/>
                </p:oleObj>
              </mc:Choice>
              <mc:Fallback>
                <p:oleObj name="Equation" r:id="rId9" imgW="3949560" imgH="44424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8640" y="4833938"/>
                        <a:ext cx="8719796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9579205"/>
              </p:ext>
            </p:extLst>
          </p:nvPr>
        </p:nvGraphicFramePr>
        <p:xfrm>
          <a:off x="166688" y="5692775"/>
          <a:ext cx="8951912" cy="858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802" name="Equation" r:id="rId11" imgW="4216320" imgH="444240" progId="Equation.DSMT4">
                  <p:embed/>
                </p:oleObj>
              </mc:Choice>
              <mc:Fallback>
                <p:oleObj name="Equation" r:id="rId11" imgW="4216320" imgH="444240" progId="Equation.DSMT4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8" y="5692775"/>
                        <a:ext cx="8951912" cy="858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/>
          <p:nvPr/>
        </p:nvSpPr>
        <p:spPr>
          <a:xfrm>
            <a:off x="774700" y="2819400"/>
            <a:ext cx="374653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5000"/>
              </a:lnSpc>
              <a:buFont typeface="Wingdings" pitchFamily="2" charset="2"/>
              <a:buNone/>
            </a:pPr>
            <a:r>
              <a:rPr kumimoji="1" lang="zh-CN" altLang="en-US" dirty="0">
                <a:latin typeface="宋体" pitchFamily="2" charset="-122"/>
                <a:ea typeface="宋体" pitchFamily="2" charset="-122"/>
              </a:rPr>
              <a:t>将</a:t>
            </a:r>
            <a:r>
              <a:rPr kumimoji="1" lang="en-US" altLang="zh-CN" dirty="0">
                <a:latin typeface="宋体" pitchFamily="2" charset="-122"/>
                <a:ea typeface="宋体" pitchFamily="2" charset="-122"/>
              </a:rPr>
              <a:t>H(z)</a:t>
            </a:r>
            <a:r>
              <a:rPr kumimoji="1" lang="zh-CN" altLang="en-US" dirty="0">
                <a:latin typeface="宋体" pitchFamily="2" charset="-122"/>
                <a:ea typeface="宋体" pitchFamily="2" charset="-122"/>
                <a:cs typeface="Times New Roman" pitchFamily="18" charset="0"/>
              </a:rPr>
              <a:t>表示</a:t>
            </a:r>
            <a:r>
              <a:rPr kumimoji="1" lang="zh-CN" altLang="en-US" dirty="0">
                <a:latin typeface="宋体" pitchFamily="2" charset="-122"/>
                <a:ea typeface="宋体" pitchFamily="2" charset="-122"/>
              </a:rPr>
              <a:t>成</a:t>
            </a:r>
            <a:r>
              <a:rPr kumimoji="1" lang="en-US" altLang="zh-CN" dirty="0">
                <a:latin typeface="宋体" pitchFamily="2" charset="-122"/>
                <a:ea typeface="宋体" pitchFamily="2" charset="-122"/>
              </a:rPr>
              <a:t>z</a:t>
            </a:r>
            <a:r>
              <a:rPr kumimoji="1" lang="zh-CN" altLang="en-US" dirty="0">
                <a:latin typeface="宋体" pitchFamily="2" charset="-122"/>
                <a:ea typeface="宋体" pitchFamily="2" charset="-122"/>
              </a:rPr>
              <a:t>正幂等式，</a:t>
            </a:r>
          </a:p>
        </p:txBody>
      </p:sp>
    </p:spTree>
    <p:extLst>
      <p:ext uri="{BB962C8B-B14F-4D97-AF65-F5344CB8AC3E}">
        <p14:creationId xmlns:p14="http://schemas.microsoft.com/office/powerpoint/2010/main" val="28767505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dirty="0">
              <a:latin typeface="华文新魏" pitchFamily="2" charset="-122"/>
            </a:endParaRP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endParaRPr kumimoji="1" lang="en-US" altLang="zh-CN" sz="2800" dirty="0">
              <a:latin typeface="黑体" pitchFamily="49" charset="-122"/>
            </a:endParaRPr>
          </a:p>
        </p:txBody>
      </p:sp>
      <p:graphicFrame>
        <p:nvGraphicFramePr>
          <p:cNvPr id="69222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8006230"/>
              </p:ext>
            </p:extLst>
          </p:nvPr>
        </p:nvGraphicFramePr>
        <p:xfrm>
          <a:off x="606425" y="2236788"/>
          <a:ext cx="7518400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89" name="Equation" r:id="rId3" imgW="4152600" imgH="393480" progId="Equation.DSMT4">
                  <p:embed/>
                </p:oleObj>
              </mc:Choice>
              <mc:Fallback>
                <p:oleObj name="Equation" r:id="rId3" imgW="4152600" imgH="3934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6425" y="2236788"/>
                        <a:ext cx="7518400" cy="688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2229" name="Rectangle 5"/>
          <p:cNvSpPr>
            <a:spLocks noChangeArrowheads="1"/>
          </p:cNvSpPr>
          <p:nvPr/>
        </p:nvSpPr>
        <p:spPr bwMode="auto">
          <a:xfrm>
            <a:off x="280988" y="3151188"/>
            <a:ext cx="884713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   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将上式每一部分用直接型结构实现，其并联型结构如下图：</a:t>
            </a:r>
          </a:p>
        </p:txBody>
      </p:sp>
      <p:grpSp>
        <p:nvGrpSpPr>
          <p:cNvPr id="692230" name="Group 6"/>
          <p:cNvGrpSpPr>
            <a:grpSpLocks/>
          </p:cNvGrpSpPr>
          <p:nvPr/>
        </p:nvGrpSpPr>
        <p:grpSpPr bwMode="auto">
          <a:xfrm>
            <a:off x="730250" y="4321176"/>
            <a:ext cx="7620000" cy="2303462"/>
            <a:chOff x="288" y="1717"/>
            <a:chExt cx="4800" cy="1451"/>
          </a:xfrm>
        </p:grpSpPr>
        <p:sp>
          <p:nvSpPr>
            <p:cNvPr id="692231" name="Text Box 7"/>
            <p:cNvSpPr txBox="1">
              <a:spLocks noChangeArrowheads="1"/>
            </p:cNvSpPr>
            <p:nvPr/>
          </p:nvSpPr>
          <p:spPr bwMode="auto">
            <a:xfrm>
              <a:off x="2496" y="2293"/>
              <a:ext cx="336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0.5</a:t>
              </a: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32" name="Text Box 8"/>
            <p:cNvSpPr txBox="1">
              <a:spLocks noChangeArrowheads="1"/>
            </p:cNvSpPr>
            <p:nvPr/>
          </p:nvSpPr>
          <p:spPr bwMode="auto">
            <a:xfrm>
              <a:off x="2928" y="2293"/>
              <a:ext cx="336" cy="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 eaLnBrk="1" hangingPunct="1"/>
              <a:r>
                <a:rPr kumimoji="1" lang="en-US" altLang="zh-CN" b="0" dirty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kumimoji="1" lang="en-US" altLang="zh-CN" b="0" baseline="3000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kumimoji="1" lang="en-US" altLang="zh-CN" b="0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33" name="Text Box 9"/>
            <p:cNvSpPr txBox="1">
              <a:spLocks noChangeArrowheads="1"/>
            </p:cNvSpPr>
            <p:nvPr/>
          </p:nvSpPr>
          <p:spPr bwMode="auto">
            <a:xfrm>
              <a:off x="3120" y="2005"/>
              <a:ext cx="432" cy="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18</a:t>
              </a:r>
            </a:p>
          </p:txBody>
        </p:sp>
        <p:sp>
          <p:nvSpPr>
            <p:cNvPr id="692234" name="Line 10"/>
            <p:cNvSpPr>
              <a:spLocks noChangeShapeType="1"/>
            </p:cNvSpPr>
            <p:nvPr/>
          </p:nvSpPr>
          <p:spPr bwMode="auto">
            <a:xfrm>
              <a:off x="4036" y="1968"/>
              <a:ext cx="415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35" name="Line 11"/>
            <p:cNvSpPr>
              <a:spLocks noChangeShapeType="1"/>
            </p:cNvSpPr>
            <p:nvPr/>
          </p:nvSpPr>
          <p:spPr bwMode="auto">
            <a:xfrm>
              <a:off x="925" y="1968"/>
              <a:ext cx="623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36" name="Line 12"/>
            <p:cNvSpPr>
              <a:spLocks noChangeShapeType="1"/>
            </p:cNvSpPr>
            <p:nvPr/>
          </p:nvSpPr>
          <p:spPr bwMode="auto">
            <a:xfrm flipH="1">
              <a:off x="1728" y="1957"/>
              <a:ext cx="0" cy="288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37" name="Line 13"/>
            <p:cNvSpPr>
              <a:spLocks noChangeShapeType="1"/>
            </p:cNvSpPr>
            <p:nvPr/>
          </p:nvSpPr>
          <p:spPr bwMode="auto">
            <a:xfrm>
              <a:off x="1728" y="2245"/>
              <a:ext cx="9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38" name="Line 14"/>
            <p:cNvSpPr>
              <a:spLocks noChangeShapeType="1"/>
            </p:cNvSpPr>
            <p:nvPr/>
          </p:nvSpPr>
          <p:spPr bwMode="auto">
            <a:xfrm>
              <a:off x="1728" y="2245"/>
              <a:ext cx="0" cy="62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39" name="Line 15"/>
            <p:cNvSpPr>
              <a:spLocks noChangeShapeType="1"/>
            </p:cNvSpPr>
            <p:nvPr/>
          </p:nvSpPr>
          <p:spPr bwMode="auto">
            <a:xfrm>
              <a:off x="2665" y="2245"/>
              <a:ext cx="6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0" name="Line 16"/>
            <p:cNvSpPr>
              <a:spLocks noChangeShapeType="1"/>
            </p:cNvSpPr>
            <p:nvPr/>
          </p:nvSpPr>
          <p:spPr bwMode="auto">
            <a:xfrm flipH="1" flipV="1">
              <a:off x="3600" y="2485"/>
              <a:ext cx="0" cy="384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1" name="Line 17"/>
            <p:cNvSpPr>
              <a:spLocks noChangeShapeType="1"/>
            </p:cNvSpPr>
            <p:nvPr/>
          </p:nvSpPr>
          <p:spPr bwMode="auto">
            <a:xfrm flipV="1">
              <a:off x="3600" y="2101"/>
              <a:ext cx="0" cy="37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2" name="Line 18"/>
            <p:cNvSpPr>
              <a:spLocks noChangeShapeType="1"/>
            </p:cNvSpPr>
            <p:nvPr/>
          </p:nvSpPr>
          <p:spPr bwMode="auto">
            <a:xfrm flipV="1">
              <a:off x="3600" y="1957"/>
              <a:ext cx="0" cy="24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3" name="Text Box 19"/>
            <p:cNvSpPr txBox="1">
              <a:spLocks noChangeArrowheads="1"/>
            </p:cNvSpPr>
            <p:nvPr/>
          </p:nvSpPr>
          <p:spPr bwMode="auto">
            <a:xfrm>
              <a:off x="2377" y="1717"/>
              <a:ext cx="207" cy="37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Times New Roman"/>
                  <a:ea typeface="华文新魏" pitchFamily="2" charset="-122"/>
                </a:rPr>
                <a:t> 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r>
                <a:rPr kumimoji="1" lang="en-US" altLang="zh-CN" b="0" smtClean="0">
                  <a:solidFill>
                    <a:srgbClr val="000000"/>
                  </a:solidFill>
                  <a:latin typeface="Times New Roman"/>
                  <a:ea typeface="华文新魏" pitchFamily="2" charset="-122"/>
                </a:rPr>
                <a:t> </a:t>
              </a:r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44" name="Line 20"/>
            <p:cNvSpPr>
              <a:spLocks noChangeShapeType="1"/>
            </p:cNvSpPr>
            <p:nvPr/>
          </p:nvSpPr>
          <p:spPr bwMode="auto">
            <a:xfrm>
              <a:off x="1548" y="1968"/>
              <a:ext cx="12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5" name="Text Box 21"/>
            <p:cNvSpPr txBox="1">
              <a:spLocks noChangeArrowheads="1"/>
            </p:cNvSpPr>
            <p:nvPr/>
          </p:nvSpPr>
          <p:spPr bwMode="auto">
            <a:xfrm>
              <a:off x="4658" y="1813"/>
              <a:ext cx="430" cy="28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y(n)</a:t>
              </a: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46" name="Text Box 22"/>
            <p:cNvSpPr txBox="1">
              <a:spLocks noChangeArrowheads="1"/>
            </p:cNvSpPr>
            <p:nvPr/>
          </p:nvSpPr>
          <p:spPr bwMode="auto">
            <a:xfrm>
              <a:off x="288" y="1861"/>
              <a:ext cx="430" cy="23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x(n)</a:t>
              </a: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47" name="Text Box 23"/>
            <p:cNvSpPr txBox="1">
              <a:spLocks noChangeArrowheads="1"/>
            </p:cNvSpPr>
            <p:nvPr/>
          </p:nvSpPr>
          <p:spPr bwMode="auto">
            <a:xfrm>
              <a:off x="2792" y="1717"/>
              <a:ext cx="207" cy="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8</a:t>
              </a:r>
            </a:p>
            <a:p>
              <a:endParaRPr kumimoji="1" lang="en-US" altLang="zh-CN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48" name="Line 24"/>
            <p:cNvSpPr>
              <a:spLocks noChangeShapeType="1"/>
            </p:cNvSpPr>
            <p:nvPr/>
          </p:nvSpPr>
          <p:spPr bwMode="auto">
            <a:xfrm>
              <a:off x="2792" y="1968"/>
              <a:ext cx="1244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49" name="Line 25"/>
            <p:cNvSpPr>
              <a:spLocks noChangeShapeType="1"/>
            </p:cNvSpPr>
            <p:nvPr/>
          </p:nvSpPr>
          <p:spPr bwMode="auto">
            <a:xfrm>
              <a:off x="3264" y="2245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0" name="Line 26"/>
            <p:cNvSpPr>
              <a:spLocks noChangeShapeType="1"/>
            </p:cNvSpPr>
            <p:nvPr/>
          </p:nvSpPr>
          <p:spPr bwMode="auto">
            <a:xfrm>
              <a:off x="2976" y="2245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1" name="Line 27"/>
            <p:cNvSpPr>
              <a:spLocks noChangeShapeType="1"/>
            </p:cNvSpPr>
            <p:nvPr/>
          </p:nvSpPr>
          <p:spPr bwMode="auto">
            <a:xfrm flipH="1">
              <a:off x="2448" y="2533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2" name="Line 28"/>
            <p:cNvSpPr>
              <a:spLocks noChangeShapeType="1"/>
            </p:cNvSpPr>
            <p:nvPr/>
          </p:nvSpPr>
          <p:spPr bwMode="auto">
            <a:xfrm flipH="1">
              <a:off x="2208" y="2533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3" name="Line 29"/>
            <p:cNvSpPr>
              <a:spLocks noChangeShapeType="1"/>
            </p:cNvSpPr>
            <p:nvPr/>
          </p:nvSpPr>
          <p:spPr bwMode="auto">
            <a:xfrm flipV="1">
              <a:off x="2208" y="2245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4" name="Text Box 30"/>
            <p:cNvSpPr txBox="1">
              <a:spLocks noChangeArrowheads="1"/>
            </p:cNvSpPr>
            <p:nvPr/>
          </p:nvSpPr>
          <p:spPr bwMode="auto">
            <a:xfrm>
              <a:off x="2400" y="2917"/>
              <a:ext cx="432" cy="24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eaLnBrk="1" hangingPunct="1"/>
              <a:r>
                <a:rPr kumimoji="1" lang="en-US" altLang="zh-CN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0.25</a:t>
              </a:r>
            </a:p>
          </p:txBody>
        </p:sp>
        <p:sp>
          <p:nvSpPr>
            <p:cNvPr id="692255" name="Text Box 31"/>
            <p:cNvSpPr txBox="1">
              <a:spLocks noChangeArrowheads="1"/>
            </p:cNvSpPr>
            <p:nvPr/>
          </p:nvSpPr>
          <p:spPr bwMode="auto">
            <a:xfrm>
              <a:off x="2928" y="2917"/>
              <a:ext cx="336" cy="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 eaLnBrk="1" hangingPunct="1"/>
              <a:r>
                <a:rPr kumimoji="1" lang="en-US" altLang="zh-CN" b="0" dirty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kumimoji="1" lang="en-US" altLang="zh-CN" b="0" baseline="30000" dirty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kumimoji="1" lang="en-US" altLang="zh-CN" b="0" dirty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692256" name="Line 32"/>
            <p:cNvSpPr>
              <a:spLocks noChangeShapeType="1"/>
            </p:cNvSpPr>
            <p:nvPr/>
          </p:nvSpPr>
          <p:spPr bwMode="auto">
            <a:xfrm>
              <a:off x="1728" y="2869"/>
              <a:ext cx="960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7" name="Line 33"/>
            <p:cNvSpPr>
              <a:spLocks noChangeShapeType="1"/>
            </p:cNvSpPr>
            <p:nvPr/>
          </p:nvSpPr>
          <p:spPr bwMode="auto">
            <a:xfrm>
              <a:off x="2665" y="2869"/>
              <a:ext cx="62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8" name="Line 34"/>
            <p:cNvSpPr>
              <a:spLocks noChangeShapeType="1"/>
            </p:cNvSpPr>
            <p:nvPr/>
          </p:nvSpPr>
          <p:spPr bwMode="auto">
            <a:xfrm>
              <a:off x="3264" y="2869"/>
              <a:ext cx="336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59" name="Line 35"/>
            <p:cNvSpPr>
              <a:spLocks noChangeShapeType="1"/>
            </p:cNvSpPr>
            <p:nvPr/>
          </p:nvSpPr>
          <p:spPr bwMode="auto">
            <a:xfrm>
              <a:off x="2976" y="2869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60" name="Line 36"/>
            <p:cNvSpPr>
              <a:spLocks noChangeShapeType="1"/>
            </p:cNvSpPr>
            <p:nvPr/>
          </p:nvSpPr>
          <p:spPr bwMode="auto">
            <a:xfrm flipH="1">
              <a:off x="2448" y="3157"/>
              <a:ext cx="52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61" name="Line 37"/>
            <p:cNvSpPr>
              <a:spLocks noChangeShapeType="1"/>
            </p:cNvSpPr>
            <p:nvPr/>
          </p:nvSpPr>
          <p:spPr bwMode="auto">
            <a:xfrm flipH="1">
              <a:off x="2208" y="3157"/>
              <a:ext cx="2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62" name="Line 38"/>
            <p:cNvSpPr>
              <a:spLocks noChangeShapeType="1"/>
            </p:cNvSpPr>
            <p:nvPr/>
          </p:nvSpPr>
          <p:spPr bwMode="auto">
            <a:xfrm flipV="1">
              <a:off x="2208" y="2869"/>
              <a:ext cx="0" cy="2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2263" name="Text Box 39"/>
            <p:cNvSpPr txBox="1">
              <a:spLocks noChangeArrowheads="1"/>
            </p:cNvSpPr>
            <p:nvPr/>
          </p:nvSpPr>
          <p:spPr bwMode="auto">
            <a:xfrm>
              <a:off x="3024" y="2581"/>
              <a:ext cx="432" cy="25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bg1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 eaLnBrk="1" hangingPunct="1"/>
              <a:r>
                <a:rPr kumimoji="1" lang="zh-CN" altLang="en-US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－</a:t>
              </a:r>
              <a:r>
                <a:rPr kumimoji="1" lang="en-US" altLang="zh-CN" b="0" smtClean="0">
                  <a:solidFill>
                    <a:srgbClr val="003399"/>
                  </a:solidFill>
                  <a:latin typeface="华文新魏" pitchFamily="2" charset="-122"/>
                  <a:ea typeface="华文新魏" pitchFamily="2" charset="-122"/>
                </a:rPr>
                <a:t>25</a:t>
              </a:r>
            </a:p>
          </p:txBody>
        </p:sp>
      </p:grpSp>
      <p:sp>
        <p:nvSpPr>
          <p:cNvPr id="81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46433734"/>
              </p:ext>
            </p:extLst>
          </p:nvPr>
        </p:nvGraphicFramePr>
        <p:xfrm>
          <a:off x="709613" y="1066800"/>
          <a:ext cx="7737475" cy="858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290" name="Equation" r:id="rId5" imgW="3644640" imgH="444240" progId="Equation.DSMT4">
                  <p:embed/>
                </p:oleObj>
              </mc:Choice>
              <mc:Fallback>
                <p:oleObj name="Equation" r:id="rId5" imgW="3644640" imgH="444240" progId="Equation.DSMT4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613" y="1066800"/>
                        <a:ext cx="7737475" cy="858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847884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70403" name="Object 3"/>
          <p:cNvGraphicFramePr>
            <a:graphicFrameLocks noChangeAspect="1"/>
          </p:cNvGraphicFramePr>
          <p:nvPr/>
        </p:nvGraphicFramePr>
        <p:xfrm>
          <a:off x="2232025" y="1854200"/>
          <a:ext cx="3689350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6" name="Equation" r:id="rId3" imgW="1600200" imgH="419040" progId="Equation.3">
                  <p:embed/>
                </p:oleObj>
              </mc:Choice>
              <mc:Fallback>
                <p:oleObj name="Equation" r:id="rId3" imgW="1600200" imgH="419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1854200"/>
                        <a:ext cx="3689350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70404" name="Object 4"/>
          <p:cNvGraphicFramePr>
            <a:graphicFrameLocks noChangeAspect="1"/>
          </p:cNvGraphicFramePr>
          <p:nvPr/>
        </p:nvGraphicFramePr>
        <p:xfrm>
          <a:off x="2232025" y="4689475"/>
          <a:ext cx="3221038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407" name="Equation" r:id="rId5" imgW="1396800" imgH="393480" progId="Equation.3">
                  <p:embed/>
                </p:oleObj>
              </mc:Choice>
              <mc:Fallback>
                <p:oleObj name="Equation" r:id="rId5" imgW="13968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2025" y="4689475"/>
                        <a:ext cx="3221038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70406" name="Text Box 6"/>
          <p:cNvSpPr txBox="1">
            <a:spLocks noChangeArrowheads="1"/>
          </p:cNvSpPr>
          <p:nvPr/>
        </p:nvSpPr>
        <p:spPr bwMode="auto">
          <a:xfrm>
            <a:off x="746125" y="1223963"/>
            <a:ext cx="5472113" cy="51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0" dirty="0" smtClean="0">
                <a:solidFill>
                  <a:schemeClr val="accent1"/>
                </a:solidFill>
                <a:latin typeface="华文琥珀" pitchFamily="2" charset="-122"/>
                <a:ea typeface="华文琥珀" pitchFamily="2" charset="-122"/>
              </a:rPr>
              <a:t>习题：</a:t>
            </a:r>
            <a:r>
              <a:rPr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设系统函数如下式：</a:t>
            </a:r>
          </a:p>
        </p:txBody>
      </p:sp>
      <p:sp>
        <p:nvSpPr>
          <p:cNvPr id="870407" name="Text Box 7"/>
          <p:cNvSpPr txBox="1">
            <a:spLocks noChangeArrowheads="1"/>
          </p:cNvSpPr>
          <p:nvPr/>
        </p:nvSpPr>
        <p:spPr bwMode="auto">
          <a:xfrm>
            <a:off x="838200" y="3048000"/>
            <a:ext cx="5976937" cy="4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试画出它的并联型结构图。</a:t>
            </a:r>
          </a:p>
        </p:txBody>
      </p:sp>
      <p:sp>
        <p:nvSpPr>
          <p:cNvPr id="870408" name="Text Box 8"/>
          <p:cNvSpPr txBox="1">
            <a:spLocks noChangeArrowheads="1"/>
          </p:cNvSpPr>
          <p:nvPr/>
        </p:nvSpPr>
        <p:spPr bwMode="auto">
          <a:xfrm>
            <a:off x="566738" y="3743325"/>
            <a:ext cx="5761037" cy="44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17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黑体" pitchFamily="49" charset="-122"/>
              </a:defRPr>
            </a:lvl9pPr>
          </a:lstStyle>
          <a:p>
            <a:pPr algn="ctr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解： 首先将系统函数写成下式</a:t>
            </a:r>
            <a:r>
              <a:rPr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:</a:t>
            </a:r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970670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70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70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40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1062038" y="949325"/>
            <a:ext cx="7772400" cy="515938"/>
          </a:xfrm>
        </p:spPr>
        <p:txBody>
          <a:bodyPr lIns="92075" tIns="46038" rIns="92075" bIns="46038"/>
          <a:lstStyle/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/>
              <a:t>将分母进行因式分解，得到</a:t>
            </a:r>
            <a:r>
              <a:rPr lang="en-US" altLang="zh-CN" dirty="0"/>
              <a:t>:</a:t>
            </a:r>
          </a:p>
        </p:txBody>
      </p:sp>
      <p:graphicFrame>
        <p:nvGraphicFramePr>
          <p:cNvPr id="69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3617185"/>
              </p:ext>
            </p:extLst>
          </p:nvPr>
        </p:nvGraphicFramePr>
        <p:xfrm>
          <a:off x="4514850" y="40417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33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404177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763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5671070"/>
              </p:ext>
            </p:extLst>
          </p:nvPr>
        </p:nvGraphicFramePr>
        <p:xfrm>
          <a:off x="2057400" y="1600200"/>
          <a:ext cx="3602037" cy="96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34" name="Equation" r:id="rId5" imgW="1562040" imgH="419040" progId="Equation.DSMT4">
                  <p:embed/>
                </p:oleObj>
              </mc:Choice>
              <mc:Fallback>
                <p:oleObj name="Equation" r:id="rId5" imgW="1562040" imgH="419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1600200"/>
                        <a:ext cx="3602037" cy="965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7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1314840"/>
              </p:ext>
            </p:extLst>
          </p:nvPr>
        </p:nvGraphicFramePr>
        <p:xfrm>
          <a:off x="1676400" y="2667000"/>
          <a:ext cx="5284787" cy="3667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635" name="Equation" r:id="rId7" imgW="2705040" imgH="1879560" progId="Equation.DSMT4">
                  <p:embed/>
                </p:oleObj>
              </mc:Choice>
              <mc:Fallback>
                <p:oleObj name="Equation" r:id="rId7" imgW="2705040" imgH="18795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2667000"/>
                        <a:ext cx="5284787" cy="3667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965685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7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609600" y="1249362"/>
            <a:ext cx="7772400" cy="515938"/>
          </a:xfrm>
        </p:spPr>
        <p:txBody>
          <a:bodyPr lIns="92075" tIns="46038" rIns="92075" bIns="46038"/>
          <a:lstStyle/>
          <a:p>
            <a:pPr algn="just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dirty="0" smtClean="0"/>
              <a:t>并联型结构图为</a:t>
            </a:r>
            <a:endParaRPr lang="en-US" altLang="zh-CN" dirty="0"/>
          </a:p>
        </p:txBody>
      </p:sp>
      <p:graphicFrame>
        <p:nvGraphicFramePr>
          <p:cNvPr id="69017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77560"/>
              </p:ext>
            </p:extLst>
          </p:nvPr>
        </p:nvGraphicFramePr>
        <p:xfrm>
          <a:off x="4514850" y="40417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38" name="Equation" r:id="rId3" imgW="114120" imgH="215640" progId="Equation.3">
                  <p:embed/>
                </p:oleObj>
              </mc:Choice>
              <mc:Fallback>
                <p:oleObj name="Equation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404177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7637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224400"/>
              </p:ext>
            </p:extLst>
          </p:nvPr>
        </p:nvGraphicFramePr>
        <p:xfrm>
          <a:off x="2239962" y="4648200"/>
          <a:ext cx="35226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39" name="Equation" r:id="rId5" imgW="1803240" imgH="583920" progId="Equation.DSMT4">
                  <p:embed/>
                </p:oleObj>
              </mc:Choice>
              <mc:Fallback>
                <p:oleObj name="Equation" r:id="rId5" imgW="1803240" imgH="5839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9962" y="4648200"/>
                        <a:ext cx="35226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37641" name="Picture 9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65300"/>
            <a:ext cx="7392987" cy="293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并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736601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37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837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ChangeArrowheads="1"/>
          </p:cNvSpPr>
          <p:nvPr/>
        </p:nvSpPr>
        <p:spPr bwMode="auto">
          <a:xfrm>
            <a:off x="566737" y="1066800"/>
            <a:ext cx="80406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转置形式（流图倒置）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如果将原网络中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所有支路的方向加以反转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，并将</a:t>
            </a:r>
            <a:r>
              <a:rPr lang="zh-CN" altLang="en-US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输入和输出相互交换</a:t>
            </a: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，则网络的系统函数不会改变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（可由梅森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Mason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公示得出，附录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） 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转置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结构 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25667" name="Picture 3" descr="6t6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506459"/>
            <a:ext cx="2820988" cy="2970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5670" name="Picture 6" descr="6t5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687" y="3506459"/>
            <a:ext cx="2703513" cy="2924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25672" name="Text Box 8"/>
          <p:cNvSpPr txBox="1">
            <a:spLocks noChangeArrowheads="1"/>
          </p:cNvSpPr>
          <p:nvPr/>
        </p:nvSpPr>
        <p:spPr bwMode="auto">
          <a:xfrm>
            <a:off x="4394200" y="4314029"/>
            <a:ext cx="94615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sz="2800" b="0" dirty="0" smtClean="0">
                <a:solidFill>
                  <a:srgbClr val="0000CC"/>
                </a:solidFill>
                <a:latin typeface="华文琥珀" pitchFamily="2" charset="-122"/>
                <a:ea typeface="华文琥珀" pitchFamily="2" charset="-122"/>
              </a:rPr>
              <a:t>转置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网络结构的转置定理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05866"/>
              </p:ext>
            </p:extLst>
          </p:nvPr>
        </p:nvGraphicFramePr>
        <p:xfrm>
          <a:off x="3820158" y="6084300"/>
          <a:ext cx="2195833" cy="46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85" name="Equation" r:id="rId5" imgW="1079280" imgH="228600" progId="Equation.DSMT4">
                  <p:embed/>
                </p:oleObj>
              </mc:Choice>
              <mc:Fallback>
                <p:oleObj name="Equation" r:id="rId5" imgW="1079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20158" y="6084300"/>
                        <a:ext cx="2195833" cy="465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左右箭头 3"/>
          <p:cNvSpPr/>
          <p:nvPr/>
        </p:nvSpPr>
        <p:spPr bwMode="auto">
          <a:xfrm>
            <a:off x="4140200" y="4968546"/>
            <a:ext cx="1422400" cy="594054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18742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256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6256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6256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6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666" name="Rectangle 2"/>
          <p:cNvSpPr>
            <a:spLocks noChangeArrowheads="1"/>
          </p:cNvSpPr>
          <p:nvPr/>
        </p:nvSpPr>
        <p:spPr bwMode="auto">
          <a:xfrm>
            <a:off x="566737" y="1066800"/>
            <a:ext cx="8040687" cy="576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一阶转置结构</a:t>
            </a: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二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阶转置结构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课后习题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中有两个网络互为转置</a:t>
            </a:r>
            <a:r>
              <a:rPr lang="en-US" altLang="zh-CN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</a:t>
            </a:r>
            <a:r>
              <a:rPr lang="zh-CN" altLang="en-US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网络结构的转置定理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pic>
        <p:nvPicPr>
          <p:cNvPr id="130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828800"/>
            <a:ext cx="8763000" cy="1122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0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"/>
          <a:stretch/>
        </p:blipFill>
        <p:spPr bwMode="auto">
          <a:xfrm>
            <a:off x="208720" y="4114800"/>
            <a:ext cx="8592379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37263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256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6256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5666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82" name="Text Box 2"/>
          <p:cNvSpPr txBox="1">
            <a:spLocks noChangeArrowheads="1"/>
          </p:cNvSpPr>
          <p:nvPr/>
        </p:nvSpPr>
        <p:spPr bwMode="auto">
          <a:xfrm>
            <a:off x="1119641" y="96043"/>
            <a:ext cx="6588125" cy="6715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3800" dirty="0" smtClean="0">
                <a:solidFill>
                  <a:srgbClr val="003399"/>
                </a:solidFill>
              </a:rPr>
              <a:t>IIR</a:t>
            </a:r>
            <a:r>
              <a:rPr lang="zh-CN" altLang="en-US" sz="3800" dirty="0" smtClean="0">
                <a:solidFill>
                  <a:srgbClr val="003399"/>
                </a:solidFill>
              </a:rPr>
              <a:t>基本网络结构特点比较</a:t>
            </a: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513185"/>
              </p:ext>
            </p:extLst>
          </p:nvPr>
        </p:nvGraphicFramePr>
        <p:xfrm>
          <a:off x="457200" y="1447800"/>
          <a:ext cx="84582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550"/>
                <a:gridCol w="2245640"/>
                <a:gridCol w="1983460"/>
                <a:gridCol w="2114550"/>
              </a:tblGrid>
              <a:tr h="8382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b="1" kern="1200" dirty="0" smtClean="0">
                          <a:solidFill>
                            <a:schemeClr val="bg1"/>
                          </a:solidFill>
                          <a:latin typeface="黑体" pitchFamily="49" charset="-122"/>
                          <a:ea typeface="+mn-ea"/>
                          <a:cs typeface="+mn-cs"/>
                        </a:rPr>
                        <a:t>项目</a:t>
                      </a:r>
                      <a:r>
                        <a:rPr lang="en-US" altLang="zh-CN" sz="2800" b="1" kern="1200" dirty="0" smtClean="0">
                          <a:solidFill>
                            <a:schemeClr val="bg1"/>
                          </a:solidFill>
                          <a:latin typeface="黑体" pitchFamily="49" charset="-122"/>
                          <a:ea typeface="+mn-ea"/>
                          <a:cs typeface="+mn-cs"/>
                        </a:rPr>
                        <a:t>|</a:t>
                      </a:r>
                      <a:r>
                        <a:rPr lang="zh-CN" altLang="en-US" sz="2800" b="1" kern="1200" dirty="0" smtClean="0">
                          <a:solidFill>
                            <a:schemeClr val="bg1"/>
                          </a:solidFill>
                          <a:latin typeface="黑体" pitchFamily="49" charset="-122"/>
                          <a:ea typeface="+mn-ea"/>
                          <a:cs typeface="+mn-cs"/>
                        </a:rPr>
                        <a:t>类型</a:t>
                      </a:r>
                      <a:endParaRPr lang="zh-CN" altLang="en-US" sz="2800" b="1" kern="1200" dirty="0">
                        <a:solidFill>
                          <a:schemeClr val="bg1"/>
                        </a:solidFill>
                        <a:latin typeface="黑体" pitchFamily="49" charset="-122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黑体" pitchFamily="49" charset="-122"/>
                        </a:rPr>
                        <a:t>直接</a:t>
                      </a:r>
                      <a:r>
                        <a:rPr lang="en-US" altLang="zh-CN" sz="2800" dirty="0" smtClean="0">
                          <a:solidFill>
                            <a:schemeClr val="bg1"/>
                          </a:solidFill>
                          <a:latin typeface="黑体" pitchFamily="49" charset="-122"/>
                        </a:rPr>
                        <a:t>Ⅰ(Ⅱ)</a:t>
                      </a:r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黑体" pitchFamily="49" charset="-122"/>
                        </a:rPr>
                        <a:t>型</a:t>
                      </a:r>
                    </a:p>
                    <a:p>
                      <a:pPr algn="ctr"/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黑体" pitchFamily="49" charset="-122"/>
                        </a:rPr>
                        <a:t>级联型</a:t>
                      </a:r>
                    </a:p>
                    <a:p>
                      <a:pPr algn="ctr"/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chemeClr val="bg1"/>
                          </a:solidFill>
                          <a:latin typeface="黑体" pitchFamily="49" charset="-122"/>
                        </a:rPr>
                        <a:t>并联型</a:t>
                      </a:r>
                    </a:p>
                    <a:p>
                      <a:pPr algn="ctr"/>
                      <a:endParaRPr lang="zh-CN" altLang="en-US" sz="28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</a:tr>
              <a:tr h="6858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所需延时单元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2N(N)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N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dirty="0" smtClean="0">
                          <a:solidFill>
                            <a:srgbClr val="FF0000"/>
                          </a:solidFill>
                          <a:latin typeface="黑体" pitchFamily="49" charset="-122"/>
                        </a:rPr>
                        <a:t>N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运算误差</a:t>
                      </a:r>
                    </a:p>
                    <a:p>
                      <a:pPr algn="l"/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较大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优于直接型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/>
                        <a:t>优于直接型</a:t>
                      </a:r>
                      <a:endParaRPr lang="zh-CN" altLang="en-US" sz="2800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运算速度</a:t>
                      </a:r>
                    </a:p>
                    <a:p>
                      <a:pPr algn="l"/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一般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800" dirty="0" smtClean="0">
                          <a:solidFill>
                            <a:srgbClr val="000000"/>
                          </a:solidFill>
                          <a:latin typeface="黑体" pitchFamily="49" charset="-122"/>
                        </a:rPr>
                        <a:t>一般</a:t>
                      </a:r>
                      <a:endParaRPr lang="zh-CN" altLang="en-US" sz="2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dirty="0" smtClean="0">
                          <a:solidFill>
                            <a:srgbClr val="FF0000"/>
                          </a:solidFill>
                        </a:rPr>
                        <a:t>最快</a:t>
                      </a:r>
                      <a:endParaRPr lang="zh-CN" altLang="en-US" sz="2800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18083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40" name="Rectangle 8"/>
          <p:cNvSpPr>
            <a:spLocks noChangeArrowheads="1"/>
          </p:cNvSpPr>
          <p:nvPr/>
        </p:nvSpPr>
        <p:spPr bwMode="auto">
          <a:xfrm>
            <a:off x="635000" y="1142999"/>
            <a:ext cx="7912100" cy="4751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对</a:t>
            </a:r>
            <a:r>
              <a:rPr lang="en-US" altLang="zh-CN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LTI</a:t>
            </a: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离散系统</a:t>
            </a: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对于同一个</a:t>
            </a:r>
            <a:r>
              <a:rPr lang="en-US" altLang="zh-CN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LTI</a:t>
            </a: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离散系统，有无限种运算结构；</a:t>
            </a: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当变量和系数以无限精度表示时，不同运算结构是等价的；</a:t>
            </a: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当以有限精度表示时，可能存在巨大差异</a:t>
            </a:r>
            <a:endParaRPr lang="en-US" altLang="zh-CN" sz="2600" b="0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344487" lvl="1" algn="r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</a:pPr>
            <a:r>
              <a:rPr lang="en-US" altLang="zh-CN" sz="26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  ——</a:t>
            </a:r>
            <a:r>
              <a:rPr lang="zh-CN" altLang="en-US" sz="2600" b="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因此，有必要研究不同运算结构。</a:t>
            </a:r>
            <a:endParaRPr lang="en-US" altLang="zh-CN" sz="2600" b="0" dirty="0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endParaRPr lang="en-US" altLang="zh-CN" sz="3000" b="0" dirty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7855075"/>
              </p:ext>
            </p:extLst>
          </p:nvPr>
        </p:nvGraphicFramePr>
        <p:xfrm>
          <a:off x="228601" y="1954510"/>
          <a:ext cx="4572000" cy="9569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3" name="Equation" r:id="rId3" imgW="2070000" imgH="431640" progId="Equation.DSMT4">
                  <p:embed/>
                </p:oleObj>
              </mc:Choice>
              <mc:Fallback>
                <p:oleObj name="Equation" r:id="rId3" imgW="2070000" imgH="4316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1" y="1954510"/>
                        <a:ext cx="4572000" cy="9569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814924"/>
              </p:ext>
            </p:extLst>
          </p:nvPr>
        </p:nvGraphicFramePr>
        <p:xfrm>
          <a:off x="5297488" y="1524000"/>
          <a:ext cx="3570287" cy="178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24" name="Equation" r:id="rId5" imgW="1676160" imgH="838080" progId="Equation.DSMT4">
                  <p:embed/>
                </p:oleObj>
              </mc:Choice>
              <mc:Fallback>
                <p:oleObj name="Equation" r:id="rId5" imgW="1676160" imgH="8380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7488" y="1524000"/>
                        <a:ext cx="3570287" cy="178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左右箭头 7"/>
          <p:cNvSpPr/>
          <p:nvPr/>
        </p:nvSpPr>
        <p:spPr bwMode="auto">
          <a:xfrm>
            <a:off x="4876800" y="2286000"/>
            <a:ext cx="381000" cy="228600"/>
          </a:xfrm>
          <a:prstGeom prst="left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auto">
          <a:xfrm>
            <a:off x="596900" y="128589"/>
            <a:ext cx="82296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1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、网络结构的研究价值</a:t>
            </a:r>
          </a:p>
        </p:txBody>
      </p:sp>
    </p:spTree>
    <p:extLst>
      <p:ext uri="{BB962C8B-B14F-4D97-AF65-F5344CB8AC3E}">
        <p14:creationId xmlns:p14="http://schemas.microsoft.com/office/powerpoint/2010/main" val="1134977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>
          <a:xfrm>
            <a:off x="526256" y="1295400"/>
            <a:ext cx="7327900" cy="406400"/>
          </a:xfrm>
        </p:spPr>
        <p:txBody>
          <a:bodyPr/>
          <a:lstStyle/>
          <a:p>
            <a:r>
              <a:rPr lang="zh-CN" altLang="en-US" sz="2800" dirty="0">
                <a:solidFill>
                  <a:schemeClr val="accent1"/>
                </a:solidFill>
                <a:latin typeface="华文琥珀" pitchFamily="2" charset="-122"/>
                <a:ea typeface="华文琥珀" pitchFamily="2" charset="-122"/>
              </a:rPr>
              <a:t>习</a:t>
            </a:r>
            <a:r>
              <a:rPr lang="zh-CN" altLang="en-US" sz="2800" dirty="0" smtClean="0">
                <a:solidFill>
                  <a:schemeClr val="accent1"/>
                </a:solidFill>
                <a:latin typeface="华文琥珀" pitchFamily="2" charset="-122"/>
                <a:ea typeface="华文琥珀" pitchFamily="2" charset="-122"/>
              </a:rPr>
              <a:t>题</a:t>
            </a:r>
            <a:r>
              <a:rPr lang="zh-CN" altLang="en-US" sz="2800" dirty="0" smtClean="0"/>
              <a:t>：已知</a:t>
            </a:r>
            <a:r>
              <a:rPr lang="zh-CN" altLang="en-US" sz="2800" dirty="0"/>
              <a:t>某三阶数字滤波器的系统函数为</a:t>
            </a:r>
          </a:p>
        </p:txBody>
      </p:sp>
      <p:sp>
        <p:nvSpPr>
          <p:cNvPr id="557059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4508500"/>
            <a:ext cx="8229600" cy="16224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/>
              <a:t>画</a:t>
            </a:r>
            <a:r>
              <a:rPr lang="zh-CN" altLang="en-US" dirty="0"/>
              <a:t>出其直接型、级联型和并联型结构。</a:t>
            </a:r>
          </a:p>
        </p:txBody>
      </p:sp>
      <p:pic>
        <p:nvPicPr>
          <p:cNvPr id="55706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338" y="2393950"/>
            <a:ext cx="5265737" cy="1728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607210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083" name="Rectangle 3"/>
          <p:cNvSpPr>
            <a:spLocks noGrp="1" noChangeArrowheads="1"/>
          </p:cNvSpPr>
          <p:nvPr>
            <p:ph idx="1"/>
          </p:nvPr>
        </p:nvSpPr>
        <p:spPr>
          <a:xfrm>
            <a:off x="341313" y="1223963"/>
            <a:ext cx="8229600" cy="4530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将系统函数</a:t>
            </a:r>
            <a:r>
              <a:rPr lang="en-US" altLang="zh-CN" b="1" i="1" dirty="0"/>
              <a:t>H</a:t>
            </a:r>
            <a:r>
              <a:rPr lang="en-US" altLang="zh-CN" b="1" dirty="0"/>
              <a:t>(</a:t>
            </a:r>
            <a:r>
              <a:rPr lang="en-US" altLang="zh-CN" b="1" i="1" dirty="0"/>
              <a:t>z</a:t>
            </a:r>
            <a:r>
              <a:rPr lang="en-US" altLang="zh-CN" b="1" dirty="0"/>
              <a:t>)</a:t>
            </a:r>
            <a:r>
              <a:rPr lang="zh-CN" altLang="en-US" dirty="0"/>
              <a:t>表达为</a:t>
            </a:r>
          </a:p>
        </p:txBody>
      </p:sp>
      <p:pic>
        <p:nvPicPr>
          <p:cNvPr id="55808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88" y="1719263"/>
            <a:ext cx="5032375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58085" name="Rectangle 5"/>
          <p:cNvSpPr>
            <a:spLocks noChangeArrowheads="1"/>
          </p:cNvSpPr>
          <p:nvPr/>
        </p:nvSpPr>
        <p:spPr bwMode="auto">
          <a:xfrm>
            <a:off x="2501900" y="1673225"/>
            <a:ext cx="1800225" cy="630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pic>
        <p:nvPicPr>
          <p:cNvPr id="55808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9312" y="4114800"/>
            <a:ext cx="4365625" cy="2352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3400" y="35814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直接型（</a:t>
            </a:r>
            <a:r>
              <a:rPr lang="en-US" altLang="zh-CN" dirty="0" smtClean="0"/>
              <a:t>II</a:t>
            </a:r>
            <a:r>
              <a:rPr lang="zh-CN" altLang="en-US" dirty="0" smtClean="0"/>
              <a:t>型）</a:t>
            </a:r>
            <a:endParaRPr lang="zh-CN" altLang="en-US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04159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7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11288"/>
            <a:ext cx="8435975" cy="453072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dirty="0"/>
              <a:t>将系统函数</a:t>
            </a:r>
            <a:r>
              <a:rPr lang="en-US" altLang="zh-CN" sz="2800" b="1" i="1" dirty="0"/>
              <a:t>H</a:t>
            </a:r>
            <a:r>
              <a:rPr lang="en-US" altLang="zh-CN" sz="2800" b="1" dirty="0"/>
              <a:t>(</a:t>
            </a:r>
            <a:r>
              <a:rPr lang="en-US" altLang="zh-CN" sz="2800" b="1" i="1" dirty="0"/>
              <a:t>z</a:t>
            </a:r>
            <a:r>
              <a:rPr lang="en-US" altLang="zh-CN" sz="2800" b="1" dirty="0"/>
              <a:t>)</a:t>
            </a:r>
            <a:r>
              <a:rPr lang="zh-CN" altLang="en-US" sz="2800" dirty="0"/>
              <a:t>表达为一阶、二阶实系数分式之</a:t>
            </a:r>
            <a:r>
              <a:rPr lang="zh-CN" altLang="en-US" sz="2800" dirty="0" smtClean="0"/>
              <a:t>积，可得级联型</a:t>
            </a:r>
            <a:endParaRPr lang="zh-CN" altLang="en-US" sz="2800" dirty="0"/>
          </a:p>
        </p:txBody>
      </p:sp>
      <p:pic>
        <p:nvPicPr>
          <p:cNvPr id="55910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579688"/>
            <a:ext cx="4321175" cy="149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910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0" y="4103688"/>
            <a:ext cx="6372225" cy="183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576809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1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14450"/>
            <a:ext cx="8229600" cy="4816475"/>
          </a:xfrm>
        </p:spPr>
        <p:txBody>
          <a:bodyPr/>
          <a:lstStyle/>
          <a:p>
            <a:r>
              <a:rPr lang="zh-CN" altLang="en-US" dirty="0"/>
              <a:t>将系统函数</a:t>
            </a:r>
            <a:r>
              <a:rPr lang="en-US" altLang="zh-CN" b="1" i="1" dirty="0"/>
              <a:t>H</a:t>
            </a:r>
            <a:r>
              <a:rPr lang="en-US" altLang="zh-CN" b="1" dirty="0"/>
              <a:t>(</a:t>
            </a:r>
            <a:r>
              <a:rPr lang="en-US" altLang="zh-CN" b="1" i="1" dirty="0"/>
              <a:t>z</a:t>
            </a:r>
            <a:r>
              <a:rPr lang="en-US" altLang="zh-CN" b="1" dirty="0"/>
              <a:t>)</a:t>
            </a:r>
            <a:r>
              <a:rPr lang="zh-CN" altLang="en-US" dirty="0"/>
              <a:t>表达为部分分式之和的</a:t>
            </a:r>
            <a:r>
              <a:rPr lang="zh-CN" altLang="en-US" dirty="0" smtClean="0"/>
              <a:t>形式，可得并联型</a:t>
            </a:r>
            <a:endParaRPr lang="zh-CN" altLang="en-US" dirty="0"/>
          </a:p>
        </p:txBody>
      </p:sp>
      <p:pic>
        <p:nvPicPr>
          <p:cNvPr id="56013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33800"/>
            <a:ext cx="4476750" cy="2695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6013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450" y="2563812"/>
            <a:ext cx="4679950" cy="116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3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IIR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基本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——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273539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971550" y="152400"/>
            <a:ext cx="8229600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作业题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1219200"/>
            <a:ext cx="7543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/>
              <a:t>课后习题</a:t>
            </a:r>
            <a:r>
              <a:rPr lang="en-US" altLang="zh-CN" sz="4000" dirty="0" smtClean="0"/>
              <a:t>1;6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13744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54276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938" name="Text Box 2"/>
          <p:cNvSpPr txBox="1">
            <a:spLocks noChangeArrowheads="1"/>
          </p:cNvSpPr>
          <p:nvPr/>
        </p:nvSpPr>
        <p:spPr bwMode="auto">
          <a:xfrm>
            <a:off x="746124" y="5157788"/>
            <a:ext cx="8101013" cy="1117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      h(n)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为一个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点序列，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H(z)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在</a:t>
            </a:r>
            <a:r>
              <a:rPr kumimoji="1" lang="en-US" altLang="zh-CN" sz="2800" b="0" i="1" dirty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=0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处为（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N-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）阶极点，有（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N-1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）个零点。</a:t>
            </a:r>
          </a:p>
        </p:txBody>
      </p:sp>
      <p:sp>
        <p:nvSpPr>
          <p:cNvPr id="551939" name="Text Box 3"/>
          <p:cNvSpPr txBox="1">
            <a:spLocks noChangeArrowheads="1"/>
          </p:cNvSpPr>
          <p:nvPr/>
        </p:nvSpPr>
        <p:spPr bwMode="auto">
          <a:xfrm>
            <a:off x="720725" y="1071652"/>
            <a:ext cx="801211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网络没有反馈支路，没有环路；</a:t>
            </a:r>
            <a:endParaRPr lang="en-US" altLang="zh-CN" sz="280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、所有极点都在</a:t>
            </a:r>
            <a:r>
              <a:rPr lang="en-US" altLang="zh-CN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处。收敛域为</a:t>
            </a:r>
            <a:endParaRPr lang="en-US" altLang="zh-CN" sz="2800" dirty="0" smtClean="0">
              <a:solidFill>
                <a:srgbClr val="003399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kumimoji="1" lang="en-US" altLang="zh-CN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kumimoji="1" lang="zh-CN" altLang="en-US" sz="28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、单位脉冲响应是有限长的。</a:t>
            </a:r>
            <a:endParaRPr kumimoji="1" lang="zh-CN" altLang="en-US" sz="18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551946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861396"/>
              </p:ext>
            </p:extLst>
          </p:nvPr>
        </p:nvGraphicFramePr>
        <p:xfrm>
          <a:off x="5943600" y="1789658"/>
          <a:ext cx="1266825" cy="595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2" name="Equation" r:id="rId3" imgW="431640" imgH="203040" progId="Equation.DSMT4">
                  <p:embed/>
                </p:oleObj>
              </mc:Choice>
              <mc:Fallback>
                <p:oleObj name="Equation" r:id="rId3" imgW="431640" imgH="2030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1789658"/>
                        <a:ext cx="1266825" cy="5953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1219200" y="206797"/>
            <a:ext cx="507382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4922750"/>
              </p:ext>
            </p:extLst>
          </p:nvPr>
        </p:nvGraphicFramePr>
        <p:xfrm>
          <a:off x="2783344" y="3100388"/>
          <a:ext cx="3509681" cy="205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453" name="Equation" r:id="rId5" imgW="1473120" imgH="863280" progId="Equation.DSMT4">
                  <p:embed/>
                </p:oleObj>
              </mc:Choice>
              <mc:Fallback>
                <p:oleObj name="Equation" r:id="rId5" imgW="147312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83344" y="3100388"/>
                        <a:ext cx="3509681" cy="2057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140640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51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38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9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6613" y="1179513"/>
            <a:ext cx="7416800" cy="944562"/>
          </a:xfrm>
        </p:spPr>
        <p:txBody>
          <a:bodyPr/>
          <a:lstStyle/>
          <a:p>
            <a:r>
              <a:rPr lang="en-US" altLang="zh-CN" sz="2600"/>
              <a:t>FIR</a:t>
            </a:r>
            <a:r>
              <a:rPr lang="zh-CN" altLang="en-US" sz="2600"/>
              <a:t>滤波器的差分方程</a:t>
            </a:r>
          </a:p>
          <a:p>
            <a:endParaRPr lang="zh-CN" altLang="en-US" sz="2600"/>
          </a:p>
          <a:p>
            <a:endParaRPr lang="zh-CN" altLang="en-US" sz="2600"/>
          </a:p>
          <a:p>
            <a:endParaRPr lang="zh-CN" altLang="en-US" sz="2600"/>
          </a:p>
          <a:p>
            <a:endParaRPr lang="en-US" altLang="zh-CN" sz="2600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9283DF03-48E0-4E92-B75A-C39494D7000C}" type="datetime1">
              <a:rPr lang="zh-CN" altLang="en-US">
                <a:solidFill>
                  <a:srgbClr val="000000"/>
                </a:solidFill>
              </a:rPr>
              <a:pPr/>
              <a:t>2019/11/16</a:t>
            </a:fld>
            <a:endParaRPr lang="en-US" altLang="zh-CN">
              <a:solidFill>
                <a:srgbClr val="000000"/>
              </a:solidFill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/>
          <a:p>
            <a:r>
              <a:rPr lang="en-US" altLang="zh-CN">
                <a:solidFill>
                  <a:srgbClr val="000000"/>
                </a:solidFill>
              </a:rPr>
              <a:t>第五章   时域离散系统的网络结构</a:t>
            </a: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3638"/>
            <a:ext cx="2133600" cy="457200"/>
          </a:xfrm>
          <a:prstGeom prst="rect">
            <a:avLst/>
          </a:prstGeom>
        </p:spPr>
        <p:txBody>
          <a:bodyPr/>
          <a:lstStyle/>
          <a:p>
            <a:fld id="{D824EC2D-F4FC-45F8-BFF1-258AE1E05BDF}" type="slidenum">
              <a:rPr lang="en-US" altLang="zh-CN">
                <a:solidFill>
                  <a:srgbClr val="000000"/>
                </a:solidFill>
              </a:rPr>
              <a:pPr/>
              <a:t>67</a:t>
            </a:fld>
            <a:endParaRPr lang="en-US" altLang="zh-CN">
              <a:solidFill>
                <a:srgbClr val="000000"/>
              </a:solidFill>
            </a:endParaRPr>
          </a:p>
        </p:txBody>
      </p:sp>
      <p:graphicFrame>
        <p:nvGraphicFramePr>
          <p:cNvPr id="636936" name="Object 8"/>
          <p:cNvGraphicFramePr>
            <a:graphicFrameLocks noChangeAspect="1"/>
          </p:cNvGraphicFramePr>
          <p:nvPr/>
        </p:nvGraphicFramePr>
        <p:xfrm>
          <a:off x="50800" y="2420938"/>
          <a:ext cx="4103688" cy="302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0" name="公式" r:id="rId3" imgW="1180800" imgH="1066680" progId="Equation.3">
                  <p:embed/>
                </p:oleObj>
              </mc:Choice>
              <mc:Fallback>
                <p:oleObj name="公式" r:id="rId3" imgW="1180800" imgH="10666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00" y="2420938"/>
                        <a:ext cx="4103688" cy="302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6937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73470077"/>
              </p:ext>
            </p:extLst>
          </p:nvPr>
        </p:nvGraphicFramePr>
        <p:xfrm>
          <a:off x="5430838" y="2970213"/>
          <a:ext cx="3714750" cy="2214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1" name="Equation" r:id="rId5" imgW="1002960" imgH="634680" progId="Equation.DSMT4">
                  <p:embed/>
                </p:oleObj>
              </mc:Choice>
              <mc:Fallback>
                <p:oleObj name="Equation" r:id="rId5" imgW="1002960" imgH="63468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0838" y="2970213"/>
                        <a:ext cx="3714750" cy="2214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36938" name="Group 10"/>
          <p:cNvGrpSpPr>
            <a:grpSpLocks/>
          </p:cNvGrpSpPr>
          <p:nvPr/>
        </p:nvGrpSpPr>
        <p:grpSpPr bwMode="auto">
          <a:xfrm>
            <a:off x="4154488" y="2994025"/>
            <a:ext cx="1296987" cy="650875"/>
            <a:chOff x="2617" y="1206"/>
            <a:chExt cx="817" cy="410"/>
          </a:xfrm>
        </p:grpSpPr>
        <p:sp>
          <p:nvSpPr>
            <p:cNvPr id="636939" name="Line 11"/>
            <p:cNvSpPr>
              <a:spLocks noChangeShapeType="1"/>
            </p:cNvSpPr>
            <p:nvPr/>
          </p:nvSpPr>
          <p:spPr bwMode="auto">
            <a:xfrm>
              <a:off x="2617" y="1616"/>
              <a:ext cx="817" cy="0"/>
            </a:xfrm>
            <a:prstGeom prst="line">
              <a:avLst/>
            </a:prstGeom>
            <a:noFill/>
            <a:ln w="60325">
              <a:solidFill>
                <a:srgbClr val="FF0000"/>
              </a:solidFill>
              <a:round/>
              <a:headEnd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6940" name="Text Box 12"/>
            <p:cNvSpPr txBox="1">
              <a:spLocks noChangeArrowheads="1"/>
            </p:cNvSpPr>
            <p:nvPr/>
          </p:nvSpPr>
          <p:spPr bwMode="auto">
            <a:xfrm>
              <a:off x="2663" y="1206"/>
              <a:ext cx="726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32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a</a:t>
              </a:r>
              <a:r>
                <a:rPr lang="en-US" altLang="zh-CN" sz="3200" baseline="-25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lang="en-US" altLang="zh-CN" sz="32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=0</a:t>
              </a: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2876416"/>
              </p:ext>
            </p:extLst>
          </p:nvPr>
        </p:nvGraphicFramePr>
        <p:xfrm>
          <a:off x="6858000" y="4876800"/>
          <a:ext cx="800100" cy="4534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572" name="Equation" r:id="rId7" imgW="291960" imgH="164880" progId="Equation.DSMT4">
                  <p:embed/>
                </p:oleObj>
              </mc:Choice>
              <mc:Fallback>
                <p:oleObj name="Equation" r:id="rId7" imgW="291960" imgH="1648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58000" y="4876800"/>
                        <a:ext cx="800100" cy="45348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矩形 14"/>
          <p:cNvSpPr/>
          <p:nvPr/>
        </p:nvSpPr>
        <p:spPr>
          <a:xfrm>
            <a:off x="1219200" y="206797"/>
            <a:ext cx="507382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95675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6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6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6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7954" name="Object 2"/>
          <p:cNvGraphicFramePr>
            <a:graphicFrameLocks noGrp="1" noChangeAspect="1"/>
          </p:cNvGraphicFramePr>
          <p:nvPr>
            <p:ph/>
            <p:extLst>
              <p:ext uri="{D42A27DB-BD31-4B8C-83A1-F6EECF244321}">
                <p14:modId xmlns:p14="http://schemas.microsoft.com/office/powerpoint/2010/main" val="4037738940"/>
              </p:ext>
            </p:extLst>
          </p:nvPr>
        </p:nvGraphicFramePr>
        <p:xfrm>
          <a:off x="1739472" y="2124075"/>
          <a:ext cx="5665055" cy="3151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296" name="公式" r:id="rId3" imgW="2031840" imgH="1130040" progId="Equation.3">
                  <p:embed/>
                </p:oleObj>
              </mc:Choice>
              <mc:Fallback>
                <p:oleObj name="公式" r:id="rId3" imgW="2031840" imgH="1130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9472" y="2124075"/>
                        <a:ext cx="5665055" cy="3151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7956" name="Rectangle 4"/>
          <p:cNvSpPr>
            <a:spLocks noChangeArrowheads="1"/>
          </p:cNvSpPr>
          <p:nvPr/>
        </p:nvSpPr>
        <p:spPr bwMode="auto">
          <a:xfrm>
            <a:off x="836613" y="1179513"/>
            <a:ext cx="7416800" cy="944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SzPct val="65000"/>
              <a:buFont typeface="Wingdings" pitchFamily="2" charset="2"/>
              <a:buChar char="n"/>
            </a:pPr>
            <a:r>
              <a:rPr lang="en-US" altLang="zh-CN" sz="28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sz="28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滤波器的差分方程</a:t>
            </a:r>
          </a:p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SzPct val="65000"/>
              <a:buFont typeface="Wingdings" pitchFamily="2" charset="2"/>
              <a:buChar char="n"/>
            </a:pPr>
            <a:endParaRPr lang="zh-CN" altLang="en-US" sz="28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SzPct val="65000"/>
              <a:buFont typeface="Wingdings" pitchFamily="2" charset="2"/>
              <a:buChar char="n"/>
            </a:pPr>
            <a:endParaRPr lang="zh-CN" altLang="en-US" sz="28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SzPct val="65000"/>
              <a:buFont typeface="Wingdings" pitchFamily="2" charset="2"/>
              <a:buChar char="n"/>
            </a:pPr>
            <a:endParaRPr lang="zh-CN" altLang="en-US" sz="28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342900" indent="-342900" eaLnBrk="1" hangingPunct="1">
              <a:spcBef>
                <a:spcPct val="20000"/>
              </a:spcBef>
              <a:buClr>
                <a:srgbClr val="0000CC"/>
              </a:buClr>
              <a:buSzPct val="65000"/>
              <a:buFont typeface="Wingdings" pitchFamily="2" charset="2"/>
              <a:buChar char="n"/>
            </a:pPr>
            <a:endParaRPr lang="en-US" altLang="zh-CN" sz="2800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19200" y="206797"/>
            <a:ext cx="507382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7322276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38980" name="Object 4"/>
          <p:cNvGraphicFramePr>
            <a:graphicFrameLocks noGrp="1" noChangeAspect="1"/>
          </p:cNvGraphicFramePr>
          <p:nvPr>
            <p:ph sz="quarter" idx="1"/>
            <p:extLst>
              <p:ext uri="{D42A27DB-BD31-4B8C-83A1-F6EECF244321}">
                <p14:modId xmlns:p14="http://schemas.microsoft.com/office/powerpoint/2010/main" val="1919898156"/>
              </p:ext>
            </p:extLst>
          </p:nvPr>
        </p:nvGraphicFramePr>
        <p:xfrm>
          <a:off x="0" y="791572"/>
          <a:ext cx="5292725" cy="2863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29" name="VISIO" r:id="rId3" imgW="2493360" imgH="1349280" progId="Visio.Drawing.4">
                  <p:embed/>
                </p:oleObj>
              </mc:Choice>
              <mc:Fallback>
                <p:oleObj name="VISIO" r:id="rId3" imgW="2493360" imgH="13492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791572"/>
                        <a:ext cx="5292725" cy="2863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38981" name="Picture 5" descr="ys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05400" y="791572"/>
            <a:ext cx="4211637" cy="32004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638978" name="Object 2"/>
          <p:cNvGraphicFramePr>
            <a:graphicFrameLocks noGrp="1" noChangeAspect="1"/>
          </p:cNvGraphicFramePr>
          <p:nvPr>
            <p:ph sz="quarter" idx="3"/>
            <p:extLst>
              <p:ext uri="{D42A27DB-BD31-4B8C-83A1-F6EECF244321}">
                <p14:modId xmlns:p14="http://schemas.microsoft.com/office/powerpoint/2010/main" val="2623190072"/>
              </p:ext>
            </p:extLst>
          </p:nvPr>
        </p:nvGraphicFramePr>
        <p:xfrm>
          <a:off x="457200" y="5867400"/>
          <a:ext cx="3076388" cy="736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0" name="公式" r:id="rId6" imgW="1803240" imgH="431640" progId="Equation.3">
                  <p:embed/>
                </p:oleObj>
              </mc:Choice>
              <mc:Fallback>
                <p:oleObj name="公式" r:id="rId6" imgW="18032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5867400"/>
                        <a:ext cx="3076388" cy="736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38983" name="Object 7"/>
          <p:cNvGraphicFramePr>
            <a:graphicFrameLocks noGrp="1" noChangeAspect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705093251"/>
              </p:ext>
            </p:extLst>
          </p:nvPr>
        </p:nvGraphicFramePr>
        <p:xfrm>
          <a:off x="125412" y="3505200"/>
          <a:ext cx="8893175" cy="243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731" name="Visio" r:id="rId8" imgW="3357360" imgH="917280" progId="Visio.Drawing.11">
                  <p:embed/>
                </p:oleObj>
              </mc:Choice>
              <mc:Fallback>
                <p:oleObj name="Visio" r:id="rId8" imgW="3357360" imgH="91728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412" y="3505200"/>
                        <a:ext cx="8893175" cy="24304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8982" name="Text Box 6"/>
          <p:cNvSpPr txBox="1">
            <a:spLocks noChangeArrowheads="1"/>
          </p:cNvSpPr>
          <p:nvPr/>
        </p:nvSpPr>
        <p:spPr bwMode="auto">
          <a:xfrm>
            <a:off x="4572000" y="1960563"/>
            <a:ext cx="2305050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     h(n)=b</a:t>
            </a:r>
            <a:r>
              <a:rPr lang="en-US" altLang="zh-CN" sz="2800" baseline="-25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i</a:t>
            </a:r>
            <a:r>
              <a:rPr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i=0,1,….,N-1</a:t>
            </a:r>
          </a:p>
        </p:txBody>
      </p:sp>
      <p:sp>
        <p:nvSpPr>
          <p:cNvPr id="7" name="矩形 6"/>
          <p:cNvSpPr/>
          <p:nvPr/>
        </p:nvSpPr>
        <p:spPr>
          <a:xfrm>
            <a:off x="1219200" y="206797"/>
            <a:ext cx="507382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948104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38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38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38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8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898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idx="1"/>
          </p:nvPr>
        </p:nvSpPr>
        <p:spPr>
          <a:xfrm>
            <a:off x="0" y="838200"/>
            <a:ext cx="8839200" cy="59436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 smtClean="0">
              <a:latin typeface="黑体" pitchFamily="49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黑体" pitchFamily="49" charset="-122"/>
              </a:rPr>
              <a:t>	  </a:t>
            </a:r>
            <a:r>
              <a:rPr lang="zh-CN" altLang="en-US" sz="2400" dirty="0" smtClean="0">
                <a:latin typeface="黑体" pitchFamily="49" charset="-122"/>
              </a:rPr>
              <a:t>例</a:t>
            </a:r>
            <a:r>
              <a:rPr lang="en-US" altLang="zh-CN" sz="2400" dirty="0" smtClean="0">
                <a:latin typeface="黑体" pitchFamily="49" charset="-122"/>
              </a:rPr>
              <a:t>1</a:t>
            </a:r>
            <a:r>
              <a:rPr lang="zh-CN" altLang="en-US" sz="2400" dirty="0" smtClean="0">
                <a:latin typeface="黑体" pitchFamily="49" charset="-122"/>
              </a:rPr>
              <a:t>：以下系统函数，有多种实现结构：</a:t>
            </a:r>
            <a:endParaRPr lang="zh-CN" altLang="en-US" dirty="0">
              <a:latin typeface="黑体" pitchFamily="49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latin typeface="黑体" pitchFamily="49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dirty="0">
              <a:latin typeface="黑体" pitchFamily="49" charset="-122"/>
            </a:endParaRPr>
          </a:p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zh-CN" altLang="en-US" sz="2400" dirty="0">
              <a:latin typeface="黑体" pitchFamily="49" charset="-122"/>
            </a:endParaRP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endParaRPr lang="en-US" altLang="zh-CN" dirty="0" smtClean="0"/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endParaRPr lang="en-US" altLang="zh-CN" dirty="0"/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endParaRPr lang="en-US" altLang="zh-CN" dirty="0" smtClean="0"/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614408" name="AutoShape 8"/>
          <p:cNvSpPr>
            <a:spLocks noChangeArrowheads="1"/>
          </p:cNvSpPr>
          <p:nvPr/>
        </p:nvSpPr>
        <p:spPr bwMode="auto">
          <a:xfrm>
            <a:off x="762000" y="4495800"/>
            <a:ext cx="7404100" cy="1981200"/>
          </a:xfrm>
          <a:prstGeom prst="wedgeRoundRectCallout">
            <a:avLst>
              <a:gd name="adj1" fmla="val -46352"/>
              <a:gd name="adj2" fmla="val 12519"/>
              <a:gd name="adj3" fmla="val 16667"/>
            </a:avLst>
          </a:prstGeom>
          <a:ln>
            <a:headEnd/>
            <a:tailEnd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/>
          <a:lstStyle/>
          <a:p>
            <a:pPr marL="342900" indent="-342900" eaLnBrk="1" hangingPunct="1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不同的系统函数对应</a:t>
            </a:r>
            <a:r>
              <a:rPr kumimoji="1" lang="zh-CN" altLang="en-US" b="0" dirty="0" smtClean="0">
                <a:solidFill>
                  <a:srgbClr val="FF0000"/>
                </a:solidFill>
                <a:latin typeface="黑体" pitchFamily="49" charset="-122"/>
              </a:rPr>
              <a:t>不同的算法</a:t>
            </a:r>
            <a:r>
              <a:rPr kumimoji="1" lang="zh-CN" altLang="en-US" b="0" dirty="0">
                <a:solidFill>
                  <a:srgbClr val="FF0000"/>
                </a:solidFill>
                <a:latin typeface="黑体" pitchFamily="49" charset="-122"/>
              </a:rPr>
              <a:t>；</a:t>
            </a:r>
            <a:endParaRPr kumimoji="1" lang="en-US" altLang="zh-CN" b="0" dirty="0" smtClean="0">
              <a:solidFill>
                <a:srgbClr val="FF0000"/>
              </a:solidFill>
              <a:latin typeface="黑体" pitchFamily="49" charset="-122"/>
            </a:endParaRPr>
          </a:p>
          <a:p>
            <a:pPr marL="342900" indent="-342900" eaLnBrk="1" hangingPunct="1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不同的算法直接影响系统</a:t>
            </a:r>
            <a:r>
              <a:rPr kumimoji="1" lang="zh-CN" altLang="en-US" b="0" dirty="0" smtClean="0">
                <a:solidFill>
                  <a:srgbClr val="FF0000"/>
                </a:solidFill>
                <a:latin typeface="黑体" pitchFamily="49" charset="-122"/>
              </a:rPr>
              <a:t>运算误差，运算速度</a:t>
            </a:r>
            <a:r>
              <a:rPr kumimoji="1" lang="en-US" altLang="zh-CN" b="0" dirty="0" smtClean="0">
                <a:solidFill>
                  <a:srgbClr val="FF0000"/>
                </a:solidFill>
                <a:latin typeface="黑体" pitchFamily="49" charset="-122"/>
              </a:rPr>
              <a:t>;</a:t>
            </a:r>
          </a:p>
          <a:p>
            <a:pPr marL="342900" indent="-342900" eaLnBrk="1" hangingPunct="1">
              <a:lnSpc>
                <a:spcPct val="120000"/>
              </a:lnSpc>
              <a:buFont typeface="Wingdings" pitchFamily="2" charset="2"/>
              <a:buChar char="p"/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同时影响系统的</a:t>
            </a:r>
            <a:r>
              <a:rPr kumimoji="1" lang="zh-CN" altLang="en-US" b="0" dirty="0" smtClean="0">
                <a:solidFill>
                  <a:srgbClr val="FF0000"/>
                </a:solidFill>
                <a:latin typeface="黑体" pitchFamily="49" charset="-122"/>
              </a:rPr>
              <a:t>复杂程度和成本</a:t>
            </a:r>
          </a:p>
        </p:txBody>
      </p:sp>
      <p:grpSp>
        <p:nvGrpSpPr>
          <p:cNvPr id="614411" name="Group 11"/>
          <p:cNvGrpSpPr>
            <a:grpSpLocks/>
          </p:cNvGrpSpPr>
          <p:nvPr/>
        </p:nvGrpSpPr>
        <p:grpSpPr bwMode="auto">
          <a:xfrm>
            <a:off x="914400" y="1752600"/>
            <a:ext cx="3822700" cy="2462212"/>
            <a:chOff x="1248" y="1392"/>
            <a:chExt cx="2408" cy="1551"/>
          </a:xfrm>
        </p:grpSpPr>
        <p:graphicFrame>
          <p:nvGraphicFramePr>
            <p:cNvPr id="614412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87710402"/>
                </p:ext>
              </p:extLst>
            </p:nvPr>
          </p:nvGraphicFramePr>
          <p:xfrm>
            <a:off x="1256" y="1392"/>
            <a:ext cx="2400" cy="5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08" name="Equation" r:id="rId3" imgW="1866600" imgH="1206360" progId="Equation.DSMT4">
                    <p:embed/>
                  </p:oleObj>
                </mc:Choice>
                <mc:Fallback>
                  <p:oleObj name="Equation" r:id="rId3" imgW="1866600" imgH="1206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b="64990"/>
                        <a:stretch>
                          <a:fillRect/>
                        </a:stretch>
                      </p:blipFill>
                      <p:spPr bwMode="auto">
                        <a:xfrm>
                          <a:off x="1256" y="1392"/>
                          <a:ext cx="2400" cy="5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13" name="Object 1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65981468"/>
                </p:ext>
              </p:extLst>
            </p:nvPr>
          </p:nvGraphicFramePr>
          <p:xfrm>
            <a:off x="1248" y="1920"/>
            <a:ext cx="2368" cy="53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09" name="Equation" r:id="rId5" imgW="1841400" imgH="1218960" progId="Equation.DSMT4">
                    <p:embed/>
                  </p:oleObj>
                </mc:Choice>
                <mc:Fallback>
                  <p:oleObj name="Equation" r:id="rId5" imgW="1841400" imgH="12189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/>
                        <a:srcRect t="34042" b="31915"/>
                        <a:stretch>
                          <a:fillRect/>
                        </a:stretch>
                      </p:blipFill>
                      <p:spPr bwMode="auto">
                        <a:xfrm>
                          <a:off x="1248" y="1920"/>
                          <a:ext cx="2368" cy="53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hlink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14414" name="Object 14"/>
            <p:cNvGraphicFramePr>
              <a:graphicFrameLocks noChangeAspect="1"/>
            </p:cNvGraphicFramePr>
            <p:nvPr/>
          </p:nvGraphicFramePr>
          <p:xfrm>
            <a:off x="1248" y="2448"/>
            <a:ext cx="2400" cy="4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110" name="Equation" r:id="rId7" imgW="1866600" imgH="1206360" progId="Equation.DSMT4">
                    <p:embed/>
                  </p:oleObj>
                </mc:Choice>
                <mc:Fallback>
                  <p:oleObj name="Equation" r:id="rId7" imgW="1866600" imgH="120636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 t="68085"/>
                        <a:stretch>
                          <a:fillRect/>
                        </a:stretch>
                      </p:blipFill>
                      <p:spPr bwMode="auto">
                        <a:xfrm>
                          <a:off x="1248" y="2448"/>
                          <a:ext cx="2400" cy="4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CCFFCC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96900" y="128589"/>
            <a:ext cx="8229600" cy="70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     1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、网络结构的研究价值</a:t>
            </a:r>
          </a:p>
        </p:txBody>
      </p:sp>
      <p:sp>
        <p:nvSpPr>
          <p:cNvPr id="2" name="矩形 1"/>
          <p:cNvSpPr/>
          <p:nvPr/>
        </p:nvSpPr>
        <p:spPr>
          <a:xfrm>
            <a:off x="5105400" y="2755900"/>
            <a:ext cx="2646878" cy="4766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20000"/>
              </a:lnSpc>
            </a:pPr>
            <a:r>
              <a:rPr kumimoji="1" lang="en-US" altLang="zh-CN" b="0" dirty="0">
                <a:solidFill>
                  <a:srgbClr val="0000CC"/>
                </a:solidFill>
                <a:latin typeface="黑体" pitchFamily="49" charset="-122"/>
              </a:rPr>
              <a:t>H</a:t>
            </a:r>
            <a:r>
              <a:rPr kumimoji="1" lang="en-US" altLang="zh-CN" b="0" baseline="-25000" dirty="0">
                <a:solidFill>
                  <a:srgbClr val="0000CC"/>
                </a:solidFill>
                <a:latin typeface="黑体" pitchFamily="49" charset="-122"/>
              </a:rPr>
              <a:t>1</a:t>
            </a:r>
            <a:r>
              <a:rPr kumimoji="1" lang="en-US" altLang="zh-CN" b="0" dirty="0">
                <a:solidFill>
                  <a:srgbClr val="0000CC"/>
                </a:solidFill>
                <a:latin typeface="黑体" pitchFamily="49" charset="-122"/>
              </a:rPr>
              <a:t>(z)=H</a:t>
            </a:r>
            <a:r>
              <a:rPr kumimoji="1" lang="en-US" altLang="zh-CN" b="0" baseline="-25000" dirty="0">
                <a:solidFill>
                  <a:srgbClr val="0000CC"/>
                </a:solidFill>
                <a:latin typeface="黑体" pitchFamily="49" charset="-122"/>
              </a:rPr>
              <a:t>2</a:t>
            </a:r>
            <a:r>
              <a:rPr kumimoji="1" lang="en-US" altLang="zh-CN" b="0" dirty="0">
                <a:solidFill>
                  <a:srgbClr val="0000CC"/>
                </a:solidFill>
                <a:latin typeface="黑体" pitchFamily="49" charset="-122"/>
              </a:rPr>
              <a:t>(z)=H</a:t>
            </a:r>
            <a:r>
              <a:rPr kumimoji="1" lang="en-US" altLang="zh-CN" b="0" baseline="-25000" dirty="0">
                <a:solidFill>
                  <a:srgbClr val="0000CC"/>
                </a:solidFill>
                <a:latin typeface="黑体" pitchFamily="49" charset="-122"/>
              </a:rPr>
              <a:t>3</a:t>
            </a:r>
            <a:r>
              <a:rPr kumimoji="1" lang="en-US" altLang="zh-CN" b="0" dirty="0">
                <a:solidFill>
                  <a:srgbClr val="0000CC"/>
                </a:solidFill>
                <a:latin typeface="黑体" pitchFamily="49" charset="-122"/>
              </a:rPr>
              <a:t>(z)</a:t>
            </a:r>
          </a:p>
        </p:txBody>
      </p:sp>
    </p:spTree>
    <p:extLst>
      <p:ext uri="{BB962C8B-B14F-4D97-AF65-F5344CB8AC3E}">
        <p14:creationId xmlns:p14="http://schemas.microsoft.com/office/powerpoint/2010/main" val="4109117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14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08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538" name="Text Box 2"/>
          <p:cNvSpPr txBox="1">
            <a:spLocks noChangeArrowheads="1"/>
          </p:cNvSpPr>
          <p:nvPr/>
        </p:nvSpPr>
        <p:spPr bwMode="auto">
          <a:xfrm>
            <a:off x="296863" y="985837"/>
            <a:ext cx="8640762" cy="4281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40000"/>
              </a:lnSpc>
            </a:pP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　</a:t>
            </a:r>
            <a:r>
              <a:rPr kumimoji="1" lang="zh-CN" altLang="en-US" sz="2800" b="0" dirty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例题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 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假设系统的系统函数为</a:t>
            </a:r>
          </a:p>
          <a:p>
            <a:pPr eaLnBrk="1" hangingPunct="1">
              <a:lnSpc>
                <a:spcPct val="140000"/>
              </a:lnSpc>
            </a:pP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       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)=1+2.88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zh-CN" altLang="en-US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1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+3.4048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zh-CN" altLang="en-US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2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+1.74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zh-CN" altLang="en-US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3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+0.4</a:t>
            </a:r>
            <a:r>
              <a:rPr kumimoji="1" lang="en-US" altLang="zh-CN" sz="2800" b="0" i="1" dirty="0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zh-CN" altLang="en-US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baseline="30000" dirty="0" smtClean="0">
                <a:solidFill>
                  <a:srgbClr val="000000"/>
                </a:solidFill>
                <a:latin typeface="Times New Roman" pitchFamily="18" charset="0"/>
              </a:rPr>
              <a:t>4</a:t>
            </a:r>
          </a:p>
          <a:p>
            <a:pPr eaLnBrk="1" hangingPunct="1">
              <a:lnSpc>
                <a:spcPct val="140000"/>
              </a:lnSpc>
            </a:pPr>
            <a:r>
              <a:rPr kumimoji="1" lang="en-US" altLang="zh-CN" sz="2800" b="0" dirty="0" smtClean="0">
                <a:solidFill>
                  <a:srgbClr val="000000"/>
                </a:solidFill>
                <a:latin typeface="黑体" pitchFamily="49" charset="-122"/>
              </a:rPr>
              <a:t>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画出系统的直接型结构以及描述系统的差分方程。</a:t>
            </a: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</a:p>
          <a:p>
            <a:pPr eaLnBrk="1" hangingPunct="1">
              <a:lnSpc>
                <a:spcPct val="140000"/>
              </a:lnSpc>
            </a:pP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解：</a:t>
            </a: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黑体" pitchFamily="49" charset="-122"/>
              </a:rPr>
              <a:t>系统的差分方程为</a:t>
            </a:r>
          </a:p>
          <a:p>
            <a:pPr eaLnBrk="1" hangingPunct="1">
              <a:lnSpc>
                <a:spcPct val="140000"/>
              </a:lnSpc>
            </a:pPr>
            <a:r>
              <a:rPr kumimoji="1" lang="zh-CN" altLang="en-US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            </a:t>
            </a:r>
            <a:r>
              <a:rPr kumimoji="1" lang="zh-CN" altLang="en-US" b="0" i="1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y(n)=x(n)+2.88x(n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1)+3.4048x(n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2)</a:t>
            </a:r>
          </a:p>
          <a:p>
            <a:pPr eaLnBrk="1" hangingPunct="1">
              <a:lnSpc>
                <a:spcPct val="140000"/>
              </a:lnSpc>
            </a:pP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                        +1.74x(n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3)+0.4x(n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－</a:t>
            </a: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4)</a:t>
            </a:r>
          </a:p>
          <a:p>
            <a:pPr eaLnBrk="1" hangingPunct="1">
              <a:lnSpc>
                <a:spcPct val="140000"/>
              </a:lnSpc>
            </a:pPr>
            <a:r>
              <a:rPr kumimoji="1" lang="en-US" altLang="zh-CN" sz="2800" b="0" dirty="0" smtClean="0">
                <a:solidFill>
                  <a:srgbClr val="000000"/>
                </a:solidFill>
                <a:latin typeface="Times New Roman" pitchFamily="18" charset="0"/>
              </a:rPr>
              <a:t>         </a:t>
            </a:r>
            <a:r>
              <a:rPr kumimoji="1" lang="zh-CN" altLang="en-US" sz="2800" b="0" dirty="0" smtClean="0">
                <a:solidFill>
                  <a:srgbClr val="000000"/>
                </a:solidFill>
                <a:latin typeface="Times New Roman" pitchFamily="18" charset="0"/>
              </a:rPr>
              <a:t>其直接型结构如图所示。 </a:t>
            </a:r>
          </a:p>
        </p:txBody>
      </p:sp>
      <p:pic>
        <p:nvPicPr>
          <p:cNvPr id="705539" name="Picture 3" descr="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5305425"/>
            <a:ext cx="5715000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219200" y="206797"/>
            <a:ext cx="5073825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70715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705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635" name="Rectangle 3"/>
          <p:cNvSpPr>
            <a:spLocks noGrp="1" noChangeArrowheads="1"/>
          </p:cNvSpPr>
          <p:nvPr>
            <p:ph idx="1"/>
          </p:nvPr>
        </p:nvSpPr>
        <p:spPr>
          <a:xfrm>
            <a:off x="836613" y="1268413"/>
            <a:ext cx="8101012" cy="5265737"/>
          </a:xfrm>
        </p:spPr>
        <p:txBody>
          <a:bodyPr/>
          <a:lstStyle/>
          <a:p>
            <a:pPr marL="571500" indent="-571500"/>
            <a:r>
              <a:rPr lang="en-US" altLang="zh-CN" sz="2800" dirty="0"/>
              <a:t>H(z)</a:t>
            </a:r>
            <a:r>
              <a:rPr lang="zh-CN" altLang="en-US" sz="2800" dirty="0"/>
              <a:t>进行因式分解，并将</a:t>
            </a:r>
            <a:r>
              <a:rPr lang="zh-CN" altLang="en-US" sz="2800" dirty="0">
                <a:solidFill>
                  <a:srgbClr val="FF0000"/>
                </a:solidFill>
              </a:rPr>
              <a:t>共轭成对</a:t>
            </a:r>
            <a:r>
              <a:rPr lang="zh-CN" altLang="en-US" sz="2800" dirty="0"/>
              <a:t>的零点放在一起，形成一个系数为实数的</a:t>
            </a:r>
            <a:r>
              <a:rPr lang="zh-CN" altLang="en-US" sz="2800" dirty="0">
                <a:solidFill>
                  <a:srgbClr val="FF0000"/>
                </a:solidFill>
              </a:rPr>
              <a:t>二阶网络</a:t>
            </a:r>
            <a:r>
              <a:rPr lang="zh-CN" altLang="en-US" sz="2800" dirty="0"/>
              <a:t>，形式如下：</a:t>
            </a:r>
          </a:p>
          <a:p>
            <a:pPr marL="571500" indent="-571500"/>
            <a:endParaRPr lang="zh-CN" altLang="en-US" sz="2800" dirty="0"/>
          </a:p>
          <a:p>
            <a:pPr marL="571500" indent="-571500">
              <a:buFont typeface="Wingdings" pitchFamily="2" charset="2"/>
              <a:buNone/>
            </a:pPr>
            <a:endParaRPr lang="en-US" altLang="zh-CN" sz="3400" dirty="0"/>
          </a:p>
        </p:txBody>
      </p:sp>
      <p:sp>
        <p:nvSpPr>
          <p:cNvPr id="453637" name="Rectangle 5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graphicFrame>
        <p:nvGraphicFramePr>
          <p:cNvPr id="453641" name="Object 9"/>
          <p:cNvGraphicFramePr>
            <a:graphicFrameLocks noChangeAspect="1"/>
          </p:cNvGraphicFramePr>
          <p:nvPr/>
        </p:nvGraphicFramePr>
        <p:xfrm>
          <a:off x="1422400" y="2708275"/>
          <a:ext cx="4284663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44" name="Equation" r:id="rId3" imgW="2082600" imgH="431640" progId="Equation.3">
                  <p:embed/>
                </p:oleObj>
              </mc:Choice>
              <mc:Fallback>
                <p:oleObj name="Equation" r:id="rId3" imgW="208260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2400" y="2708275"/>
                        <a:ext cx="4284663" cy="838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3642" name="AutoShape 10"/>
          <p:cNvSpPr>
            <a:spLocks noChangeArrowheads="1"/>
          </p:cNvSpPr>
          <p:nvPr/>
        </p:nvSpPr>
        <p:spPr bwMode="auto">
          <a:xfrm>
            <a:off x="5967413" y="2573338"/>
            <a:ext cx="3048000" cy="914400"/>
          </a:xfrm>
          <a:prstGeom prst="wedgeRectCallout">
            <a:avLst>
              <a:gd name="adj1" fmla="val -65315"/>
              <a:gd name="adj2" fmla="val -11977"/>
            </a:avLst>
          </a:prstGeom>
          <a:noFill/>
          <a:ln w="38100">
            <a:solidFill>
              <a:schemeClr val="accent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lnSpc>
                <a:spcPct val="125000"/>
              </a:lnSpc>
              <a:spcBef>
                <a:spcPct val="25000"/>
              </a:spcBef>
            </a:pPr>
            <a:r>
              <a:rPr kumimoji="1" lang="en-US" altLang="zh-CN" sz="2000" b="0" smtClean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sz="2000" b="0" baseline="-25000" smtClean="0">
                <a:solidFill>
                  <a:srgbClr val="000000"/>
                </a:solidFill>
                <a:latin typeface="黑体" pitchFamily="49" charset="-122"/>
              </a:rPr>
              <a:t>0i</a:t>
            </a:r>
            <a:r>
              <a:rPr kumimoji="1" lang="zh-CN" altLang="en-US" sz="2000" b="0" smtClean="0">
                <a:solidFill>
                  <a:srgbClr val="000000"/>
                </a:solidFill>
                <a:latin typeface="黑体" pitchFamily="49" charset="-122"/>
              </a:rPr>
              <a:t>、</a:t>
            </a:r>
            <a:r>
              <a:rPr kumimoji="1" lang="en-US" altLang="zh-CN" sz="2000" b="0" smtClean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sz="2000" b="0" baseline="-25000" smtClean="0">
                <a:solidFill>
                  <a:srgbClr val="000000"/>
                </a:solidFill>
                <a:latin typeface="黑体" pitchFamily="49" charset="-122"/>
              </a:rPr>
              <a:t>1i</a:t>
            </a:r>
            <a:r>
              <a:rPr kumimoji="1" lang="zh-CN" altLang="en-US" sz="2000" b="0" smtClean="0">
                <a:solidFill>
                  <a:srgbClr val="000000"/>
                </a:solidFill>
                <a:latin typeface="黑体" pitchFamily="49" charset="-122"/>
              </a:rPr>
              <a:t>、</a:t>
            </a:r>
            <a:r>
              <a:rPr kumimoji="1" lang="en-US" altLang="zh-CN" sz="2000" b="0" smtClean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sz="2000" b="0" baseline="-25000" smtClean="0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kumimoji="1" lang="zh-CN" altLang="en-US" sz="2000" b="0" smtClean="0">
                <a:solidFill>
                  <a:srgbClr val="000000"/>
                </a:solidFill>
                <a:latin typeface="黑体" pitchFamily="49" charset="-122"/>
              </a:rPr>
              <a:t>都是实数。如果</a:t>
            </a:r>
            <a:r>
              <a:rPr kumimoji="1" lang="en-US" altLang="zh-CN" sz="2000" b="0" smtClean="0">
                <a:solidFill>
                  <a:srgbClr val="000000"/>
                </a:solidFill>
                <a:latin typeface="黑体" pitchFamily="49" charset="-122"/>
              </a:rPr>
              <a:t>β</a:t>
            </a:r>
            <a:r>
              <a:rPr kumimoji="1" lang="en-US" altLang="zh-CN" sz="2000" b="0" baseline="-25000" smtClean="0">
                <a:solidFill>
                  <a:srgbClr val="000000"/>
                </a:solidFill>
                <a:latin typeface="黑体" pitchFamily="49" charset="-122"/>
              </a:rPr>
              <a:t>2i</a:t>
            </a:r>
            <a:r>
              <a:rPr kumimoji="1" lang="en-US" altLang="zh-CN" sz="2000" b="0" smtClean="0">
                <a:solidFill>
                  <a:srgbClr val="000000"/>
                </a:solidFill>
                <a:latin typeface="黑体" pitchFamily="49" charset="-122"/>
              </a:rPr>
              <a:t>=0</a:t>
            </a:r>
            <a:r>
              <a:rPr kumimoji="1" lang="zh-CN" altLang="en-US" sz="2000" b="0" smtClean="0">
                <a:solidFill>
                  <a:srgbClr val="000000"/>
                </a:solidFill>
                <a:latin typeface="黑体" pitchFamily="49" charset="-122"/>
              </a:rPr>
              <a:t>则为</a:t>
            </a:r>
            <a:r>
              <a:rPr kumimoji="1" lang="zh-CN" altLang="en-US" sz="2000" b="0" smtClean="0">
                <a:solidFill>
                  <a:srgbClr val="0000CC"/>
                </a:solidFill>
                <a:latin typeface="黑体" pitchFamily="49" charset="-122"/>
              </a:rPr>
              <a:t>一阶网络</a:t>
            </a:r>
            <a:r>
              <a:rPr kumimoji="1" lang="zh-CN" altLang="en-US" sz="2000" b="0" smtClean="0">
                <a:solidFill>
                  <a:srgbClr val="000000"/>
                </a:solidFill>
                <a:latin typeface="黑体" pitchFamily="49" charset="-122"/>
              </a:rPr>
              <a:t>。</a:t>
            </a:r>
          </a:p>
        </p:txBody>
      </p:sp>
      <p:grpSp>
        <p:nvGrpSpPr>
          <p:cNvPr id="453643" name="Group 11"/>
          <p:cNvGrpSpPr>
            <a:grpSpLocks/>
          </p:cNvGrpSpPr>
          <p:nvPr/>
        </p:nvGrpSpPr>
        <p:grpSpPr bwMode="auto">
          <a:xfrm>
            <a:off x="1106488" y="3654425"/>
            <a:ext cx="7600950" cy="2530475"/>
            <a:chOff x="462" y="1920"/>
            <a:chExt cx="4788" cy="1594"/>
          </a:xfrm>
        </p:grpSpPr>
        <p:sp>
          <p:nvSpPr>
            <p:cNvPr id="453644" name="Text Box 12"/>
            <p:cNvSpPr txBox="1">
              <a:spLocks noChangeArrowheads="1"/>
            </p:cNvSpPr>
            <p:nvPr/>
          </p:nvSpPr>
          <p:spPr bwMode="auto">
            <a:xfrm>
              <a:off x="3936" y="2412"/>
              <a:ext cx="311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1L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45" name="Text Box 13"/>
            <p:cNvSpPr txBox="1">
              <a:spLocks noChangeArrowheads="1"/>
            </p:cNvSpPr>
            <p:nvPr/>
          </p:nvSpPr>
          <p:spPr bwMode="auto">
            <a:xfrm>
              <a:off x="3984" y="2880"/>
              <a:ext cx="292" cy="336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2L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46" name="Text Box 14"/>
            <p:cNvSpPr txBox="1">
              <a:spLocks noChangeArrowheads="1"/>
            </p:cNvSpPr>
            <p:nvPr/>
          </p:nvSpPr>
          <p:spPr bwMode="auto">
            <a:xfrm>
              <a:off x="2420" y="2844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22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47" name="Text Box 15"/>
            <p:cNvSpPr txBox="1">
              <a:spLocks noChangeArrowheads="1"/>
            </p:cNvSpPr>
            <p:nvPr/>
          </p:nvSpPr>
          <p:spPr bwMode="auto">
            <a:xfrm>
              <a:off x="2400" y="2412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12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48" name="Text Box 16"/>
            <p:cNvSpPr txBox="1">
              <a:spLocks noChangeArrowheads="1"/>
            </p:cNvSpPr>
            <p:nvPr/>
          </p:nvSpPr>
          <p:spPr bwMode="auto">
            <a:xfrm>
              <a:off x="3865" y="1932"/>
              <a:ext cx="311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0L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49" name="Text Box 17"/>
            <p:cNvSpPr txBox="1">
              <a:spLocks noChangeArrowheads="1"/>
            </p:cNvSpPr>
            <p:nvPr/>
          </p:nvSpPr>
          <p:spPr bwMode="auto">
            <a:xfrm>
              <a:off x="2400" y="1932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02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50" name="Text Box 18"/>
            <p:cNvSpPr txBox="1">
              <a:spLocks noChangeArrowheads="1"/>
            </p:cNvSpPr>
            <p:nvPr/>
          </p:nvSpPr>
          <p:spPr bwMode="auto">
            <a:xfrm>
              <a:off x="462" y="1920"/>
              <a:ext cx="402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x(n)</a:t>
              </a:r>
            </a:p>
          </p:txBody>
        </p:sp>
        <p:sp>
          <p:nvSpPr>
            <p:cNvPr id="453651" name="Text Box 19"/>
            <p:cNvSpPr txBox="1">
              <a:spLocks noChangeArrowheads="1"/>
            </p:cNvSpPr>
            <p:nvPr/>
          </p:nvSpPr>
          <p:spPr bwMode="auto">
            <a:xfrm>
              <a:off x="4848" y="1968"/>
              <a:ext cx="402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y(n)</a:t>
              </a:r>
            </a:p>
          </p:txBody>
        </p:sp>
        <p:sp>
          <p:nvSpPr>
            <p:cNvPr id="453652" name="Line 20"/>
            <p:cNvSpPr>
              <a:spLocks noChangeShapeType="1"/>
            </p:cNvSpPr>
            <p:nvPr/>
          </p:nvSpPr>
          <p:spPr bwMode="auto">
            <a:xfrm>
              <a:off x="669" y="2196"/>
              <a:ext cx="268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3" name="Line 21"/>
            <p:cNvSpPr>
              <a:spLocks noChangeShapeType="1"/>
            </p:cNvSpPr>
            <p:nvPr/>
          </p:nvSpPr>
          <p:spPr bwMode="auto">
            <a:xfrm flipV="1">
              <a:off x="1874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4" name="Line 22"/>
            <p:cNvSpPr>
              <a:spLocks noChangeShapeType="1"/>
            </p:cNvSpPr>
            <p:nvPr/>
          </p:nvSpPr>
          <p:spPr bwMode="auto">
            <a:xfrm flipV="1">
              <a:off x="1874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5" name="Line 23"/>
            <p:cNvSpPr>
              <a:spLocks noChangeShapeType="1"/>
            </p:cNvSpPr>
            <p:nvPr/>
          </p:nvSpPr>
          <p:spPr bwMode="auto">
            <a:xfrm>
              <a:off x="4708" y="2196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6" name="Line 24"/>
            <p:cNvSpPr>
              <a:spLocks noChangeShapeType="1"/>
            </p:cNvSpPr>
            <p:nvPr/>
          </p:nvSpPr>
          <p:spPr bwMode="auto">
            <a:xfrm flipV="1">
              <a:off x="2946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7" name="Line 25"/>
            <p:cNvSpPr>
              <a:spLocks noChangeShapeType="1"/>
            </p:cNvSpPr>
            <p:nvPr/>
          </p:nvSpPr>
          <p:spPr bwMode="auto">
            <a:xfrm flipV="1">
              <a:off x="2946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8" name="Line 26"/>
            <p:cNvSpPr>
              <a:spLocks noChangeShapeType="1"/>
            </p:cNvSpPr>
            <p:nvPr/>
          </p:nvSpPr>
          <p:spPr bwMode="auto">
            <a:xfrm flipV="1">
              <a:off x="4440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59" name="Line 27"/>
            <p:cNvSpPr>
              <a:spLocks noChangeShapeType="1"/>
            </p:cNvSpPr>
            <p:nvPr/>
          </p:nvSpPr>
          <p:spPr bwMode="auto">
            <a:xfrm flipV="1">
              <a:off x="4440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60" name="Line 28"/>
            <p:cNvSpPr>
              <a:spLocks noChangeShapeType="1"/>
            </p:cNvSpPr>
            <p:nvPr/>
          </p:nvSpPr>
          <p:spPr bwMode="auto">
            <a:xfrm>
              <a:off x="2946" y="2196"/>
              <a:ext cx="938" cy="0"/>
            </a:xfrm>
            <a:prstGeom prst="line">
              <a:avLst/>
            </a:prstGeom>
            <a:noFill/>
            <a:ln w="28575" cap="rnd">
              <a:solidFill>
                <a:srgbClr val="000000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61" name="Line 29"/>
            <p:cNvSpPr>
              <a:spLocks noChangeShapeType="1"/>
            </p:cNvSpPr>
            <p:nvPr/>
          </p:nvSpPr>
          <p:spPr bwMode="auto">
            <a:xfrm>
              <a:off x="3637" y="2196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62" name="Text Box 30"/>
            <p:cNvSpPr txBox="1">
              <a:spLocks noChangeArrowheads="1"/>
            </p:cNvSpPr>
            <p:nvPr/>
          </p:nvSpPr>
          <p:spPr bwMode="auto">
            <a:xfrm>
              <a:off x="1248" y="1932"/>
              <a:ext cx="267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01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63" name="Text Box 31"/>
            <p:cNvSpPr txBox="1">
              <a:spLocks noChangeArrowheads="1"/>
            </p:cNvSpPr>
            <p:nvPr/>
          </p:nvSpPr>
          <p:spPr bwMode="auto">
            <a:xfrm>
              <a:off x="1344" y="2412"/>
              <a:ext cx="267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11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64" name="Text Box 32"/>
            <p:cNvSpPr txBox="1">
              <a:spLocks noChangeArrowheads="1"/>
            </p:cNvSpPr>
            <p:nvPr/>
          </p:nvSpPr>
          <p:spPr bwMode="auto">
            <a:xfrm>
              <a:off x="1344" y="2880"/>
              <a:ext cx="267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  <a:sym typeface="Symbol" pitchFamily="18" charset="2"/>
                </a:rPr>
                <a:t></a:t>
              </a:r>
              <a:r>
                <a:rPr lang="en-US" altLang="zh-CN" sz="2000" b="0" baseline="-25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21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  <a:p>
              <a:pPr algn="just"/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65" name="Line 33"/>
            <p:cNvSpPr>
              <a:spLocks noChangeShapeType="1"/>
            </p:cNvSpPr>
            <p:nvPr/>
          </p:nvSpPr>
          <p:spPr bwMode="auto">
            <a:xfrm>
              <a:off x="1473" y="2682"/>
              <a:ext cx="4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66" name="Line 34"/>
            <p:cNvSpPr>
              <a:spLocks noChangeShapeType="1"/>
            </p:cNvSpPr>
            <p:nvPr/>
          </p:nvSpPr>
          <p:spPr bwMode="auto">
            <a:xfrm>
              <a:off x="1339" y="2196"/>
              <a:ext cx="66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67" name="Text Box 35"/>
            <p:cNvSpPr txBox="1">
              <a:spLocks noChangeArrowheads="1"/>
            </p:cNvSpPr>
            <p:nvPr/>
          </p:nvSpPr>
          <p:spPr bwMode="auto">
            <a:xfrm>
              <a:off x="1008" y="2358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68" name="Text Box 36"/>
            <p:cNvSpPr txBox="1">
              <a:spLocks noChangeArrowheads="1"/>
            </p:cNvSpPr>
            <p:nvPr/>
          </p:nvSpPr>
          <p:spPr bwMode="auto">
            <a:xfrm>
              <a:off x="1008" y="2796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69" name="Text Box 37"/>
            <p:cNvSpPr txBox="1">
              <a:spLocks noChangeArrowheads="1"/>
            </p:cNvSpPr>
            <p:nvPr/>
          </p:nvSpPr>
          <p:spPr bwMode="auto">
            <a:xfrm>
              <a:off x="2064" y="2364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70" name="Text Box 38"/>
            <p:cNvSpPr txBox="1">
              <a:spLocks noChangeArrowheads="1"/>
            </p:cNvSpPr>
            <p:nvPr/>
          </p:nvSpPr>
          <p:spPr bwMode="auto">
            <a:xfrm>
              <a:off x="2084" y="2796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71" name="Text Box 39"/>
            <p:cNvSpPr txBox="1">
              <a:spLocks noChangeArrowheads="1"/>
            </p:cNvSpPr>
            <p:nvPr/>
          </p:nvSpPr>
          <p:spPr bwMode="auto">
            <a:xfrm>
              <a:off x="3600" y="2358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72" name="Text Box 40"/>
            <p:cNvSpPr txBox="1">
              <a:spLocks noChangeArrowheads="1"/>
            </p:cNvSpPr>
            <p:nvPr/>
          </p:nvSpPr>
          <p:spPr bwMode="auto">
            <a:xfrm>
              <a:off x="3637" y="2844"/>
              <a:ext cx="268" cy="3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r"/>
              <a:r>
                <a:rPr lang="en-US" altLang="zh-CN" sz="2000" b="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z</a:t>
              </a:r>
              <a:r>
                <a:rPr lang="en-US" altLang="zh-CN" sz="2000" b="0" baseline="30000" smtClean="0">
                  <a:solidFill>
                    <a:srgbClr val="000000"/>
                  </a:solidFill>
                  <a:latin typeface="华文新魏" pitchFamily="2" charset="-122"/>
                  <a:ea typeface="华文新魏" pitchFamily="2" charset="-122"/>
                </a:rPr>
                <a:t>-1</a:t>
              </a:r>
              <a:endParaRPr lang="en-US" altLang="zh-CN" sz="2000" b="0" smtClean="0">
                <a:solidFill>
                  <a:srgbClr val="000000"/>
                </a:solidFill>
                <a:latin typeface="华文新魏" pitchFamily="2" charset="-122"/>
                <a:ea typeface="华文新魏" pitchFamily="2" charset="-122"/>
              </a:endParaRPr>
            </a:p>
          </p:txBody>
        </p:sp>
        <p:sp>
          <p:nvSpPr>
            <p:cNvPr id="453673" name="Line 41"/>
            <p:cNvSpPr>
              <a:spLocks noChangeShapeType="1"/>
            </p:cNvSpPr>
            <p:nvPr/>
          </p:nvSpPr>
          <p:spPr bwMode="auto">
            <a:xfrm>
              <a:off x="3637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4" name="Line 42"/>
            <p:cNvSpPr>
              <a:spLocks noChangeShapeType="1"/>
            </p:cNvSpPr>
            <p:nvPr/>
          </p:nvSpPr>
          <p:spPr bwMode="auto">
            <a:xfrm>
              <a:off x="3637" y="3168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5" name="Line 43"/>
            <p:cNvSpPr>
              <a:spLocks noChangeShapeType="1"/>
            </p:cNvSpPr>
            <p:nvPr/>
          </p:nvSpPr>
          <p:spPr bwMode="auto">
            <a:xfrm>
              <a:off x="3637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6" name="Line 44"/>
            <p:cNvSpPr>
              <a:spLocks noChangeShapeType="1"/>
            </p:cNvSpPr>
            <p:nvPr/>
          </p:nvSpPr>
          <p:spPr bwMode="auto">
            <a:xfrm>
              <a:off x="3637" y="2682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7" name="Line 45"/>
            <p:cNvSpPr>
              <a:spLocks noChangeShapeType="1"/>
            </p:cNvSpPr>
            <p:nvPr/>
          </p:nvSpPr>
          <p:spPr bwMode="auto">
            <a:xfrm>
              <a:off x="1071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8" name="Line 46"/>
            <p:cNvSpPr>
              <a:spLocks noChangeShapeType="1"/>
            </p:cNvSpPr>
            <p:nvPr/>
          </p:nvSpPr>
          <p:spPr bwMode="auto">
            <a:xfrm>
              <a:off x="1071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79" name="Line 47"/>
            <p:cNvSpPr>
              <a:spLocks noChangeShapeType="1"/>
            </p:cNvSpPr>
            <p:nvPr/>
          </p:nvSpPr>
          <p:spPr bwMode="auto">
            <a:xfrm>
              <a:off x="1071" y="3168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0" name="Line 48"/>
            <p:cNvSpPr>
              <a:spLocks noChangeShapeType="1"/>
            </p:cNvSpPr>
            <p:nvPr/>
          </p:nvSpPr>
          <p:spPr bwMode="auto">
            <a:xfrm>
              <a:off x="1071" y="2682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1" name="Line 49"/>
            <p:cNvSpPr>
              <a:spLocks noChangeShapeType="1"/>
            </p:cNvSpPr>
            <p:nvPr/>
          </p:nvSpPr>
          <p:spPr bwMode="auto">
            <a:xfrm>
              <a:off x="937" y="2196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2" name="Line 50"/>
            <p:cNvSpPr>
              <a:spLocks noChangeShapeType="1"/>
            </p:cNvSpPr>
            <p:nvPr/>
          </p:nvSpPr>
          <p:spPr bwMode="auto">
            <a:xfrm>
              <a:off x="2142" y="2682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3" name="Line 51"/>
            <p:cNvSpPr>
              <a:spLocks noChangeShapeType="1"/>
            </p:cNvSpPr>
            <p:nvPr/>
          </p:nvSpPr>
          <p:spPr bwMode="auto">
            <a:xfrm>
              <a:off x="2142" y="3168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4" name="Line 52"/>
            <p:cNvSpPr>
              <a:spLocks noChangeShapeType="1"/>
            </p:cNvSpPr>
            <p:nvPr/>
          </p:nvSpPr>
          <p:spPr bwMode="auto">
            <a:xfrm>
              <a:off x="2142" y="2682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oval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5" name="Line 53"/>
            <p:cNvSpPr>
              <a:spLocks noChangeShapeType="1"/>
            </p:cNvSpPr>
            <p:nvPr/>
          </p:nvSpPr>
          <p:spPr bwMode="auto">
            <a:xfrm>
              <a:off x="2142" y="2196"/>
              <a:ext cx="0" cy="486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6" name="Line 54"/>
            <p:cNvSpPr>
              <a:spLocks noChangeShapeType="1"/>
            </p:cNvSpPr>
            <p:nvPr/>
          </p:nvSpPr>
          <p:spPr bwMode="auto">
            <a:xfrm>
              <a:off x="2008" y="2196"/>
              <a:ext cx="536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7" name="Line 55"/>
            <p:cNvSpPr>
              <a:spLocks noChangeShapeType="1"/>
            </p:cNvSpPr>
            <p:nvPr/>
          </p:nvSpPr>
          <p:spPr bwMode="auto">
            <a:xfrm>
              <a:off x="1473" y="3168"/>
              <a:ext cx="4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8" name="Line 56"/>
            <p:cNvSpPr>
              <a:spLocks noChangeShapeType="1"/>
            </p:cNvSpPr>
            <p:nvPr/>
          </p:nvSpPr>
          <p:spPr bwMode="auto">
            <a:xfrm>
              <a:off x="2544" y="2682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89" name="Line 57"/>
            <p:cNvSpPr>
              <a:spLocks noChangeShapeType="1"/>
            </p:cNvSpPr>
            <p:nvPr/>
          </p:nvSpPr>
          <p:spPr bwMode="auto">
            <a:xfrm>
              <a:off x="2544" y="3168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90" name="Line 58"/>
            <p:cNvSpPr>
              <a:spLocks noChangeShapeType="1"/>
            </p:cNvSpPr>
            <p:nvPr/>
          </p:nvSpPr>
          <p:spPr bwMode="auto">
            <a:xfrm>
              <a:off x="2544" y="2196"/>
              <a:ext cx="402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91" name="Line 59"/>
            <p:cNvSpPr>
              <a:spLocks noChangeShapeType="1"/>
            </p:cNvSpPr>
            <p:nvPr/>
          </p:nvSpPr>
          <p:spPr bwMode="auto">
            <a:xfrm>
              <a:off x="4039" y="2682"/>
              <a:ext cx="4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92" name="Line 60"/>
            <p:cNvSpPr>
              <a:spLocks noChangeShapeType="1"/>
            </p:cNvSpPr>
            <p:nvPr/>
          </p:nvSpPr>
          <p:spPr bwMode="auto">
            <a:xfrm>
              <a:off x="4039" y="3168"/>
              <a:ext cx="401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93" name="Line 61"/>
            <p:cNvSpPr>
              <a:spLocks noChangeShapeType="1"/>
            </p:cNvSpPr>
            <p:nvPr/>
          </p:nvSpPr>
          <p:spPr bwMode="auto">
            <a:xfrm>
              <a:off x="4039" y="2196"/>
              <a:ext cx="669" cy="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3694" name="Text Box 62"/>
            <p:cNvSpPr txBox="1">
              <a:spLocks noChangeArrowheads="1"/>
            </p:cNvSpPr>
            <p:nvPr/>
          </p:nvSpPr>
          <p:spPr bwMode="auto">
            <a:xfrm>
              <a:off x="1152" y="3264"/>
              <a:ext cx="3072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1" hangingPunct="1">
                <a:spcBef>
                  <a:spcPct val="50000"/>
                </a:spcBef>
              </a:pPr>
              <a:r>
                <a:rPr kumimoji="1" lang="en-US" altLang="zh-CN" sz="2000" b="0" smtClean="0">
                  <a:solidFill>
                    <a:srgbClr val="000000"/>
                  </a:solidFill>
                  <a:latin typeface="黑体" pitchFamily="49" charset="-122"/>
                </a:rPr>
                <a:t>FIR</a:t>
              </a:r>
              <a:r>
                <a:rPr kumimoji="1" lang="zh-CN" altLang="en-US" sz="2000" b="0" smtClean="0">
                  <a:solidFill>
                    <a:srgbClr val="000000"/>
                  </a:solidFill>
                  <a:latin typeface="黑体" pitchFamily="49" charset="-122"/>
                </a:rPr>
                <a:t>级联型网络结构示意图</a:t>
              </a:r>
            </a:p>
          </p:txBody>
        </p:sp>
      </p:grpSp>
      <p:sp>
        <p:nvSpPr>
          <p:cNvPr id="60" name="矩形 59"/>
          <p:cNvSpPr/>
          <p:nvPr/>
        </p:nvSpPr>
        <p:spPr>
          <a:xfrm>
            <a:off x="1219200" y="206797"/>
            <a:ext cx="627221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-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1080440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23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990600"/>
            <a:ext cx="8229600" cy="4530725"/>
          </a:xfrm>
        </p:spPr>
        <p:txBody>
          <a:bodyPr/>
          <a:lstStyle/>
          <a:p>
            <a:pPr marL="0" indent="0" eaLnBrk="0" hangingPunct="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 smtClean="0">
                <a:solidFill>
                  <a:srgbClr val="C00000"/>
                </a:solidFill>
                <a:latin typeface="华文琥珀" pitchFamily="2" charset="-122"/>
                <a:ea typeface="华文琥珀" pitchFamily="2" charset="-122"/>
              </a:rPr>
              <a:t>例题：</a:t>
            </a:r>
            <a:r>
              <a:rPr kumimoji="1" lang="zh-CN" altLang="en-US" sz="2800" dirty="0" smtClean="0">
                <a:latin typeface="黑体" pitchFamily="49" charset="-122"/>
              </a:rPr>
              <a:t>设</a:t>
            </a:r>
            <a:r>
              <a:rPr kumimoji="1" lang="en-US" altLang="zh-CN" sz="2800" dirty="0">
                <a:latin typeface="黑体" pitchFamily="49" charset="-122"/>
              </a:rPr>
              <a:t>FIR</a:t>
            </a:r>
            <a:r>
              <a:rPr kumimoji="1" lang="zh-CN" altLang="en-US" sz="2800" dirty="0">
                <a:latin typeface="黑体" pitchFamily="49" charset="-122"/>
              </a:rPr>
              <a:t>网络系统函数</a:t>
            </a:r>
            <a:r>
              <a:rPr kumimoji="1" lang="en-US" altLang="zh-CN" sz="2800" dirty="0">
                <a:latin typeface="黑体" pitchFamily="49" charset="-122"/>
              </a:rPr>
              <a:t>H(z)</a:t>
            </a:r>
            <a:r>
              <a:rPr kumimoji="1" lang="zh-CN" altLang="en-US" sz="2800" dirty="0">
                <a:latin typeface="黑体" pitchFamily="49" charset="-122"/>
              </a:rPr>
              <a:t>如下式：</a:t>
            </a:r>
          </a:p>
          <a:p>
            <a:pPr marL="0" indent="0" eaLnBrk="0" hangingPunct="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zh-CN" altLang="en-US" sz="2800" dirty="0">
                <a:latin typeface="黑体" pitchFamily="49" charset="-122"/>
              </a:rPr>
              <a:t>        </a:t>
            </a:r>
            <a:r>
              <a:rPr kumimoji="1" lang="en-US" altLang="zh-CN" sz="2800" dirty="0">
                <a:latin typeface="Times New Roman" pitchFamily="18" charset="0"/>
              </a:rPr>
              <a:t>H(z)=0.96+2.0z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-1</a:t>
            </a:r>
            <a:r>
              <a:rPr kumimoji="1" lang="en-US" altLang="zh-CN" sz="2800" dirty="0">
                <a:latin typeface="Times New Roman" pitchFamily="18" charset="0"/>
              </a:rPr>
              <a:t>+2.8z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-2</a:t>
            </a:r>
            <a:r>
              <a:rPr kumimoji="1" lang="en-US" altLang="zh-CN" sz="2800" dirty="0">
                <a:latin typeface="Times New Roman" pitchFamily="18" charset="0"/>
              </a:rPr>
              <a:t>+1.5z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-3</a:t>
            </a:r>
          </a:p>
          <a:p>
            <a:pPr marL="0" indent="0" eaLnBrk="0" hangingPunct="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r>
              <a:rPr kumimoji="1" lang="en-US" altLang="zh-CN" sz="2800" dirty="0">
                <a:latin typeface="Times New Roman" pitchFamily="18" charset="0"/>
              </a:rPr>
              <a:t>     </a:t>
            </a:r>
            <a:r>
              <a:rPr kumimoji="1" lang="zh-CN" altLang="en-US" sz="2800" dirty="0">
                <a:latin typeface="Times New Roman" pitchFamily="18" charset="0"/>
              </a:rPr>
              <a:t>画出</a:t>
            </a:r>
            <a:r>
              <a:rPr kumimoji="1" lang="en-US" altLang="zh-CN" sz="2800" dirty="0">
                <a:latin typeface="Times New Roman" pitchFamily="18" charset="0"/>
              </a:rPr>
              <a:t>H(z)</a:t>
            </a:r>
            <a:r>
              <a:rPr kumimoji="1" lang="zh-CN" altLang="en-US" sz="2800" dirty="0">
                <a:latin typeface="Times New Roman" pitchFamily="18" charset="0"/>
              </a:rPr>
              <a:t>的直接型结构和级联型结构。 </a:t>
            </a:r>
          </a:p>
          <a:p>
            <a:pPr marL="0" indent="0" algn="just">
              <a:buFont typeface="Wingdings" pitchFamily="2" charset="2"/>
              <a:buNone/>
            </a:pPr>
            <a:endParaRPr kumimoji="1" lang="zh-CN" altLang="en-US" sz="1400" dirty="0">
              <a:latin typeface="Times New Roman" pitchFamily="18" charset="0"/>
            </a:endParaRPr>
          </a:p>
          <a:p>
            <a:pPr marL="0" indent="0" algn="just">
              <a:buFont typeface="Wingdings" pitchFamily="2" charset="2"/>
              <a:buNone/>
            </a:pPr>
            <a:r>
              <a:rPr kumimoji="1" lang="zh-CN" altLang="en-US" sz="2800" dirty="0">
                <a:latin typeface="Times New Roman" pitchFamily="18" charset="0"/>
              </a:rPr>
              <a:t>解：将</a:t>
            </a:r>
            <a:r>
              <a:rPr kumimoji="1" lang="en-US" altLang="zh-CN" sz="2800" dirty="0">
                <a:latin typeface="Times New Roman" pitchFamily="18" charset="0"/>
              </a:rPr>
              <a:t>H(z)</a:t>
            </a:r>
            <a:r>
              <a:rPr kumimoji="1" lang="zh-CN" altLang="en-US" sz="2800" dirty="0">
                <a:latin typeface="Times New Roman" pitchFamily="18" charset="0"/>
              </a:rPr>
              <a:t>进行因式分解，得到：</a:t>
            </a:r>
          </a:p>
          <a:p>
            <a:pPr marL="0" indent="0" algn="just">
              <a:buFont typeface="Wingdings" pitchFamily="2" charset="2"/>
              <a:buNone/>
            </a:pPr>
            <a:r>
              <a:rPr kumimoji="1" lang="zh-CN" altLang="en-US" sz="2800" dirty="0">
                <a:latin typeface="Times New Roman" pitchFamily="18" charset="0"/>
              </a:rPr>
              <a:t>             </a:t>
            </a:r>
            <a:r>
              <a:rPr kumimoji="1" lang="en-US" altLang="zh-CN" sz="2800" dirty="0">
                <a:latin typeface="Times New Roman" pitchFamily="18" charset="0"/>
              </a:rPr>
              <a:t>H(z)=(0.6+0.5z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-1</a:t>
            </a:r>
            <a:r>
              <a:rPr kumimoji="1" lang="en-US" altLang="zh-CN" sz="2800" dirty="0">
                <a:latin typeface="Times New Roman" pitchFamily="18" charset="0"/>
              </a:rPr>
              <a:t>)(1.6+2z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-1</a:t>
            </a:r>
            <a:r>
              <a:rPr kumimoji="1" lang="en-US" altLang="zh-CN" sz="2800" dirty="0">
                <a:latin typeface="Times New Roman" pitchFamily="18" charset="0"/>
              </a:rPr>
              <a:t>+3z</a:t>
            </a:r>
            <a:r>
              <a:rPr kumimoji="1" lang="en-US" altLang="zh-CN" sz="2800" baseline="30000" dirty="0">
                <a:latin typeface="Times New Roman" pitchFamily="18" charset="0"/>
                <a:ea typeface=""/>
                <a:cs typeface=""/>
              </a:rPr>
              <a:t>-2</a:t>
            </a:r>
            <a:r>
              <a:rPr kumimoji="1" lang="en-US" altLang="zh-CN" sz="2800" dirty="0">
                <a:latin typeface="Times New Roman" pitchFamily="18" charset="0"/>
              </a:rPr>
              <a:t>)</a:t>
            </a:r>
          </a:p>
          <a:p>
            <a:pPr marL="0" indent="0">
              <a:buFont typeface="Wingdings" pitchFamily="2" charset="2"/>
              <a:buNone/>
            </a:pPr>
            <a:r>
              <a:rPr kumimoji="1" lang="en-US" altLang="zh-CN" sz="2800" dirty="0">
                <a:latin typeface="Times New Roman" pitchFamily="18" charset="0"/>
              </a:rPr>
              <a:t>      </a:t>
            </a:r>
            <a:r>
              <a:rPr kumimoji="1" lang="zh-CN" altLang="en-US" sz="2800" dirty="0">
                <a:latin typeface="Times New Roman" pitchFamily="18" charset="0"/>
              </a:rPr>
              <a:t>其直接型结构和级联型结构如图所示。</a:t>
            </a:r>
            <a:r>
              <a:rPr lang="zh-CN" altLang="en-US" b="1" dirty="0">
                <a:latin typeface="Times New Roman" pitchFamily="18" charset="0"/>
              </a:rPr>
              <a:t> </a:t>
            </a:r>
          </a:p>
          <a:p>
            <a:pPr marL="0" indent="0" eaLnBrk="0" hangingPunct="0">
              <a:lnSpc>
                <a:spcPct val="120000"/>
              </a:lnSpc>
              <a:spcBef>
                <a:spcPct val="50000"/>
              </a:spcBef>
              <a:buClrTx/>
              <a:buSzTx/>
              <a:buFontTx/>
              <a:buNone/>
            </a:pPr>
            <a:endParaRPr kumimoji="1" lang="en-US" altLang="zh-CN" sz="2800" dirty="0">
              <a:latin typeface="Times New Roman" pitchFamily="18" charset="0"/>
            </a:endParaRPr>
          </a:p>
        </p:txBody>
      </p:sp>
      <p:graphicFrame>
        <p:nvGraphicFramePr>
          <p:cNvPr id="6963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3528779"/>
              </p:ext>
            </p:extLst>
          </p:nvPr>
        </p:nvGraphicFramePr>
        <p:xfrm>
          <a:off x="152400" y="4906963"/>
          <a:ext cx="8534400" cy="19510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68" name="VISIO" r:id="rId3" imgW="5021640" imgH="1147680" progId="Visio.Drawing.4">
                  <p:embed/>
                </p:oleObj>
              </mc:Choice>
              <mc:Fallback>
                <p:oleObj name="VISIO" r:id="rId3" imgW="5021640" imgH="11476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4906963"/>
                        <a:ext cx="8534400" cy="19510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1219200" y="206797"/>
            <a:ext cx="627221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-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25098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63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963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963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96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691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838200"/>
            <a:ext cx="8534400" cy="5265737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Char char="n"/>
            </a:pPr>
            <a:r>
              <a:rPr lang="zh-CN" altLang="en-US" sz="3200" kern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级</a:t>
            </a:r>
            <a:r>
              <a:rPr lang="zh-CN" altLang="en-US" sz="320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联型结构的特点</a:t>
            </a:r>
          </a:p>
          <a:p>
            <a:pPr marL="1128713" lvl="1" indent="-609600" defTabSz="2281238" ea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80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级联型结构每一个一阶因子控制一个实数零点</a:t>
            </a:r>
          </a:p>
          <a:p>
            <a:pPr marL="1128713" lvl="1" indent="-609600" defTabSz="2281238" ea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80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每一个二阶因子控制一对共轭零点。</a:t>
            </a:r>
          </a:p>
          <a:p>
            <a:pPr marL="1128713" lvl="1" indent="-609600" defTabSz="2281238" ea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80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调整零点位置比直接型方便</a:t>
            </a:r>
            <a:r>
              <a:rPr lang="zh-CN" altLang="en-US" sz="2800" kern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。</a:t>
            </a:r>
            <a:endParaRPr lang="en-US" altLang="zh-CN" sz="2800" kern="120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  <a:cs typeface="+mn-cs"/>
            </a:endParaRPr>
          </a:p>
          <a:p>
            <a:pPr marL="1128713" lvl="1" indent="-609600" defTabSz="2281238" eaLnBrk="1" hangingPunct="1">
              <a:lnSpc>
                <a:spcPct val="15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800" kern="120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所</a:t>
            </a:r>
            <a:r>
              <a:rPr lang="zh-CN" altLang="en-US" sz="280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需要的系数比直接型多，因而需要的乘法器多。 </a:t>
            </a:r>
          </a:p>
        </p:txBody>
      </p:sp>
      <p:sp>
        <p:nvSpPr>
          <p:cNvPr id="626692" name="Rectangle 4"/>
          <p:cNvSpPr>
            <a:spLocks noChangeArrowheads="1"/>
          </p:cNvSpPr>
          <p:nvPr/>
        </p:nvSpPr>
        <p:spPr bwMode="auto">
          <a:xfrm>
            <a:off x="0" y="3205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219200" y="206797"/>
            <a:ext cx="6272213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4 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系统的基本网路结构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-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级联型</a:t>
            </a:r>
            <a:endParaRPr lang="zh-CN" altLang="en-US" sz="320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777314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266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266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266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266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03403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7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493838"/>
            <a:ext cx="7772400" cy="1035844"/>
          </a:xfrm>
        </p:spPr>
        <p:txBody>
          <a:bodyPr/>
          <a:lstStyle/>
          <a:p>
            <a:pPr marL="0" indent="0">
              <a:lnSpc>
                <a:spcPct val="130000"/>
              </a:lnSpc>
              <a:buClr>
                <a:schemeClr val="tx1"/>
              </a:buClr>
              <a:buNone/>
            </a:pPr>
            <a:r>
              <a:rPr lang="zh-CN" altLang="en-US" sz="2800" b="1" dirty="0" smtClean="0">
                <a:solidFill>
                  <a:srgbClr val="002060"/>
                </a:solidFill>
                <a:latin typeface="黑体" pitchFamily="49" charset="-122"/>
              </a:rPr>
              <a:t>线性</a:t>
            </a:r>
            <a:r>
              <a:rPr lang="zh-CN" altLang="en-US" sz="2800" b="1" dirty="0">
                <a:solidFill>
                  <a:srgbClr val="002060"/>
                </a:solidFill>
                <a:latin typeface="黑体" pitchFamily="49" charset="-122"/>
              </a:rPr>
              <a:t>相位：</a:t>
            </a:r>
            <a:r>
              <a:rPr lang="zh-CN" altLang="en-US" sz="2600" b="1" dirty="0">
                <a:solidFill>
                  <a:srgbClr val="002060"/>
                </a:solidFill>
              </a:rPr>
              <a:t>是</a:t>
            </a:r>
            <a:r>
              <a:rPr lang="zh-CN" altLang="en-US" sz="2600" b="1" dirty="0" smtClean="0">
                <a:solidFill>
                  <a:srgbClr val="002060"/>
                </a:solidFill>
              </a:rPr>
              <a:t>指系统函数的相位与频率</a:t>
            </a:r>
            <a:r>
              <a:rPr lang="zh-CN" altLang="en-US" sz="2600" b="1" dirty="0">
                <a:solidFill>
                  <a:srgbClr val="002060"/>
                </a:solidFill>
              </a:rPr>
              <a:t>成</a:t>
            </a:r>
            <a:r>
              <a:rPr lang="zh-CN" altLang="en-US" sz="2600" b="1" dirty="0" smtClean="0">
                <a:solidFill>
                  <a:srgbClr val="CC00FF"/>
                </a:solidFill>
              </a:rPr>
              <a:t>线性关系</a:t>
            </a:r>
            <a:r>
              <a:rPr lang="zh-CN" altLang="en-US" sz="2600" dirty="0" smtClean="0">
                <a:solidFill>
                  <a:srgbClr val="002060"/>
                </a:solidFill>
              </a:rPr>
              <a:t>；这种滤波器的</a:t>
            </a:r>
            <a:r>
              <a:rPr lang="zh-CN" altLang="en-US" sz="2600" dirty="0" smtClean="0">
                <a:solidFill>
                  <a:srgbClr val="CC00FF"/>
                </a:solidFill>
              </a:rPr>
              <a:t>群延时为一常数</a:t>
            </a:r>
            <a:r>
              <a:rPr lang="zh-CN" altLang="en-US" sz="2600" dirty="0" smtClean="0">
                <a:solidFill>
                  <a:srgbClr val="002060"/>
                </a:solidFill>
              </a:rPr>
              <a:t>。</a:t>
            </a:r>
            <a:endParaRPr lang="zh-CN" altLang="en-US" sz="2600" dirty="0">
              <a:solidFill>
                <a:srgbClr val="002060"/>
              </a:solidFill>
            </a:endParaRPr>
          </a:p>
        </p:txBody>
      </p:sp>
      <p:sp>
        <p:nvSpPr>
          <p:cNvPr id="641028" name="Rectangle 4"/>
          <p:cNvSpPr>
            <a:spLocks noChangeArrowheads="1"/>
          </p:cNvSpPr>
          <p:nvPr/>
        </p:nvSpPr>
        <p:spPr bwMode="auto">
          <a:xfrm>
            <a:off x="0" y="914400"/>
            <a:ext cx="4932363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sz="3200" dirty="0">
                <a:solidFill>
                  <a:srgbClr val="002060"/>
                </a:solidFill>
                <a:latin typeface="黑体" pitchFamily="49" charset="-122"/>
              </a:rPr>
              <a:t> </a:t>
            </a:r>
            <a:r>
              <a:rPr lang="zh-CN" altLang="zh-CN" sz="3200" dirty="0" smtClean="0">
                <a:solidFill>
                  <a:srgbClr val="002060"/>
                </a:solidFill>
                <a:latin typeface="黑体" pitchFamily="49" charset="-122"/>
              </a:rPr>
              <a:t>线性相位的定义</a:t>
            </a:r>
            <a:endParaRPr lang="zh-CN" altLang="en-US" sz="3200" dirty="0" smtClean="0">
              <a:solidFill>
                <a:srgbClr val="002060"/>
              </a:solidFill>
              <a:latin typeface="黑体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9600" y="2682081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冲击响应</a:t>
            </a:r>
            <a:r>
              <a:rPr lang="en-US" altLang="zh-CN" dirty="0" smtClean="0"/>
              <a:t>h(n)</a:t>
            </a:r>
            <a:r>
              <a:rPr lang="zh-CN" altLang="en-US" dirty="0" smtClean="0"/>
              <a:t>的傅里叶变换</a:t>
            </a:r>
            <a:r>
              <a:rPr lang="en-US" altLang="zh-CN" dirty="0" smtClean="0"/>
              <a:t>H(</a:t>
            </a:r>
            <a:r>
              <a:rPr lang="en-US" altLang="zh-CN" dirty="0" err="1" smtClean="0"/>
              <a:t>jw</a:t>
            </a:r>
            <a:r>
              <a:rPr lang="en-US" altLang="zh-CN" dirty="0" smtClean="0"/>
              <a:t>)</a:t>
            </a:r>
            <a:r>
              <a:rPr lang="zh-CN" altLang="en-US" dirty="0" smtClean="0"/>
              <a:t>包括幅频特性和相频特性</a:t>
            </a:r>
            <a:endParaRPr lang="zh-CN" altLang="en-US" dirty="0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0477362"/>
              </p:ext>
            </p:extLst>
          </p:nvPr>
        </p:nvGraphicFramePr>
        <p:xfrm>
          <a:off x="2575560" y="3291681"/>
          <a:ext cx="429768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1" name="Equation" r:id="rId4" imgW="1790640" imgH="253800" progId="Equation.DSMT4">
                  <p:embed/>
                </p:oleObj>
              </mc:Choice>
              <mc:Fallback>
                <p:oleObj name="Equation" r:id="rId4" imgW="179064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575560" y="3291681"/>
                        <a:ext cx="429768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5529180"/>
              </p:ext>
            </p:extLst>
          </p:nvPr>
        </p:nvGraphicFramePr>
        <p:xfrm>
          <a:off x="3650456" y="5173513"/>
          <a:ext cx="1919287" cy="549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2" name="Equation" r:id="rId6" imgW="799920" imgH="228600" progId="Equation.DSMT4">
                  <p:embed/>
                </p:oleObj>
              </mc:Choice>
              <mc:Fallback>
                <p:oleObj name="Equation" r:id="rId6" imgW="799920" imgH="2286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0456" y="5173513"/>
                        <a:ext cx="1919287" cy="549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650143"/>
              </p:ext>
            </p:extLst>
          </p:nvPr>
        </p:nvGraphicFramePr>
        <p:xfrm>
          <a:off x="3459844" y="3977481"/>
          <a:ext cx="240823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3" name="Equation" r:id="rId8" imgW="1002960" imgH="393480" progId="Equation.DSMT4">
                  <p:embed/>
                </p:oleObj>
              </mc:Choice>
              <mc:Fallback>
                <p:oleObj name="Equation" r:id="rId8" imgW="1002960" imgH="393480" progId="Equation.DSMT4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9844" y="3977481"/>
                        <a:ext cx="240823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09600" y="4206081"/>
            <a:ext cx="28502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系统群延时定义为</a:t>
            </a:r>
            <a:endParaRPr lang="zh-CN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77422" y="5196681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满足线性相位时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43644" y="603488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群延时为一常数</a:t>
            </a:r>
            <a:endParaRPr lang="zh-CN" altLang="en-US" dirty="0"/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145117"/>
              </p:ext>
            </p:extLst>
          </p:nvPr>
        </p:nvGraphicFramePr>
        <p:xfrm>
          <a:off x="3195638" y="5761831"/>
          <a:ext cx="3049587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254" name="Equation" r:id="rId10" imgW="1269720" imgH="393480" progId="Equation.DSMT4">
                  <p:embed/>
                </p:oleObj>
              </mc:Choice>
              <mc:Fallback>
                <p:oleObj name="Equation" r:id="rId10" imgW="1269720" imgH="393480" progId="Equation.DSMT4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95638" y="5761831"/>
                        <a:ext cx="3049587" cy="946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26100842"/>
      </p:ext>
    </p:extLst>
  </p:cSld>
  <p:clrMapOvr>
    <a:masterClrMapping/>
  </p:clrMapOvr>
  <p:transition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410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1027" grpId="0" build="p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8" name="Rectangle 4"/>
          <p:cNvSpPr>
            <a:spLocks noChangeArrowheads="1"/>
          </p:cNvSpPr>
          <p:nvPr/>
        </p:nvSpPr>
        <p:spPr bwMode="auto">
          <a:xfrm>
            <a:off x="19050" y="1078707"/>
            <a:ext cx="539115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3200" dirty="0" smtClean="0">
                <a:solidFill>
                  <a:srgbClr val="002060"/>
                </a:solidFill>
                <a:latin typeface="黑体" pitchFamily="49" charset="-122"/>
              </a:rPr>
              <a:t>系统函数</a:t>
            </a:r>
            <a:r>
              <a:rPr lang="zh-CN" altLang="zh-CN" sz="3200" dirty="0" smtClean="0">
                <a:solidFill>
                  <a:srgbClr val="002060"/>
                </a:solidFill>
                <a:latin typeface="黑体" pitchFamily="49" charset="-122"/>
              </a:rPr>
              <a:t>线性相位的</a:t>
            </a:r>
            <a:r>
              <a:rPr lang="zh-CN" altLang="en-US" sz="3200" dirty="0" smtClean="0">
                <a:solidFill>
                  <a:srgbClr val="002060"/>
                </a:solidFill>
                <a:latin typeface="黑体" pitchFamily="49" charset="-122"/>
              </a:rPr>
              <a:t>重要性</a:t>
            </a:r>
          </a:p>
        </p:txBody>
      </p:sp>
      <p:sp>
        <p:nvSpPr>
          <p:cNvPr id="4" name="矩形 3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1905000"/>
            <a:ext cx="79248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系统函数具有线性相位的特性是</a:t>
            </a:r>
            <a:r>
              <a:rPr lang="zh-CN" altLang="en-US" sz="28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非常重要</a:t>
            </a:r>
            <a:r>
              <a:rPr lang="zh-CN" altLang="en-US" sz="2800" dirty="0" smtClean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的。</a:t>
            </a:r>
            <a:endParaRPr lang="en-US" altLang="zh-CN" sz="2800" dirty="0" smtClean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数据传输、图像处理都</a:t>
            </a:r>
            <a:r>
              <a:rPr lang="zh-CN" altLang="en-US" sz="2800" dirty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要求系统具有线性</a:t>
            </a:r>
            <a:r>
              <a:rPr lang="zh-CN" altLang="en-US" sz="2800" dirty="0" smtClean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相位（保证数据、图像不畸变）</a:t>
            </a:r>
            <a:endParaRPr lang="en-US" altLang="zh-CN" sz="2800" dirty="0" smtClean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  <a:p>
            <a:pPr marL="457200" indent="-457200" algn="just" eaLnBrk="1" hangingPunct="1">
              <a:lnSpc>
                <a:spcPct val="150000"/>
              </a:lnSpc>
              <a:buFont typeface="Wingdings" pitchFamily="2" charset="2"/>
              <a:buChar char="p"/>
            </a:pPr>
            <a:r>
              <a:rPr lang="zh-CN" altLang="en-US" sz="2800" dirty="0" smtClean="0">
                <a:solidFill>
                  <a:srgbClr val="0000CC"/>
                </a:solidFill>
                <a:latin typeface="楷体" pitchFamily="49" charset="-122"/>
                <a:ea typeface="楷体" pitchFamily="49" charset="-122"/>
              </a:rPr>
              <a:t>在雷达、通信等系统中，要求滤波器具有良好的线性相位特性，以保证信号的不失真。</a:t>
            </a:r>
            <a:endParaRPr lang="en-US" altLang="zh-CN" sz="2800" dirty="0" smtClean="0">
              <a:solidFill>
                <a:srgbClr val="0000CC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95110485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1066800"/>
            <a:ext cx="8610600" cy="513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相位在图像的表示中的</a:t>
            </a:r>
            <a:r>
              <a:rPr lang="zh-CN" altLang="en-US" dirty="0" smtClean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重要性</a:t>
            </a:r>
            <a:r>
              <a:rPr lang="zh-CN" altLang="en-US" dirty="0" smtClean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评估</a:t>
            </a:r>
            <a:endParaRPr lang="en-US" altLang="zh-CN" dirty="0" smtClean="0">
              <a:solidFill>
                <a:srgbClr val="0000CC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848745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0100" y="1848745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0100" y="1848744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8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600" y="1848745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加号 2"/>
          <p:cNvSpPr/>
          <p:nvPr/>
        </p:nvSpPr>
        <p:spPr bwMode="auto">
          <a:xfrm rot="2714841">
            <a:off x="6435109" y="3628632"/>
            <a:ext cx="928195" cy="542423"/>
          </a:xfrm>
          <a:prstGeom prst="mathPlus">
            <a:avLst>
              <a:gd name="adj1" fmla="val 2906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等于号 4"/>
          <p:cNvSpPr/>
          <p:nvPr/>
        </p:nvSpPr>
        <p:spPr bwMode="auto">
          <a:xfrm>
            <a:off x="6708707" y="4811573"/>
            <a:ext cx="381000" cy="304800"/>
          </a:xfrm>
          <a:prstGeom prst="mathEqual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31079" name="Picture 7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849" y="4182199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91612" y="6090097"/>
            <a:ext cx="1655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相位谱不变，幅度谱恒为</a:t>
            </a:r>
            <a:r>
              <a:rPr lang="en-US" altLang="zh-CN" sz="1800" dirty="0" smtClean="0"/>
              <a:t>1</a:t>
            </a:r>
            <a:endParaRPr lang="zh-CN" altLang="en-US" sz="1800" dirty="0"/>
          </a:p>
        </p:txBody>
      </p:sp>
      <p:sp>
        <p:nvSpPr>
          <p:cNvPr id="16" name="TextBox 15"/>
          <p:cNvSpPr txBox="1"/>
          <p:nvPr/>
        </p:nvSpPr>
        <p:spPr>
          <a:xfrm>
            <a:off x="2790075" y="6123004"/>
            <a:ext cx="1499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/>
              <a:t>幅度谱不变</a:t>
            </a:r>
          </a:p>
          <a:p>
            <a:r>
              <a:rPr lang="zh-CN" altLang="en-US" sz="1800" dirty="0" smtClean="0"/>
              <a:t>相位谱恒为</a:t>
            </a:r>
            <a:r>
              <a:rPr lang="en-US" altLang="zh-CN" sz="1800" dirty="0" smtClean="0"/>
              <a:t>0</a:t>
            </a:r>
            <a:r>
              <a:rPr lang="zh-CN" altLang="en-US" sz="1800" dirty="0" smtClean="0"/>
              <a:t>，</a:t>
            </a:r>
            <a:endParaRPr lang="zh-CN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762000" y="3657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</a:t>
            </a:r>
            <a:endParaRPr lang="zh-CN" alt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2667000" y="3669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原图幅度谱</a:t>
            </a:r>
            <a:endParaRPr lang="zh-CN" alt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4928100" y="3669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原图相位谱</a:t>
            </a:r>
            <a:endParaRPr lang="zh-CN" altLang="en-US" sz="1800" dirty="0"/>
          </a:p>
        </p:txBody>
      </p:sp>
      <p:pic>
        <p:nvPicPr>
          <p:cNvPr id="131081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775" y="42291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下箭头 8"/>
          <p:cNvSpPr/>
          <p:nvPr/>
        </p:nvSpPr>
        <p:spPr bwMode="auto">
          <a:xfrm>
            <a:off x="7943100" y="3720040"/>
            <a:ext cx="191000" cy="359607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19575" y="6088648"/>
            <a:ext cx="3453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吴京幅度谱</a:t>
            </a:r>
            <a:r>
              <a:rPr lang="en-US" altLang="zh-CN" sz="1600" dirty="0" smtClean="0"/>
              <a:t>+</a:t>
            </a:r>
            <a:r>
              <a:rPr lang="zh-CN" altLang="en-US" sz="1600" dirty="0" smtClean="0"/>
              <a:t>原图相位谱</a:t>
            </a:r>
            <a:endParaRPr lang="en-US" altLang="zh-CN" sz="1600" dirty="0" smtClean="0"/>
          </a:p>
          <a:p>
            <a:pPr algn="ctr"/>
            <a:r>
              <a:rPr lang="zh-CN" altLang="en-US" sz="1600" dirty="0" smtClean="0"/>
              <a:t>的傅里叶反变换结果</a:t>
            </a:r>
            <a:endParaRPr lang="zh-CN" alt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7366627" y="6211758"/>
            <a:ext cx="15349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/>
              <a:t>吴京幅度谱</a:t>
            </a:r>
            <a:endParaRPr lang="zh-CN" altLang="en-US" sz="1600" dirty="0"/>
          </a:p>
        </p:txBody>
      </p:sp>
      <p:pic>
        <p:nvPicPr>
          <p:cNvPr id="132098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3" y="42291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2099" name="Picture 3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943" y="42291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4814473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1066800"/>
            <a:ext cx="8610600" cy="513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eaLnBrk="1" hangingPunct="1">
              <a:lnSpc>
                <a:spcPct val="120000"/>
              </a:lnSpc>
            </a:pPr>
            <a:r>
              <a:rPr lang="zh-CN" altLang="en-US" dirty="0">
                <a:solidFill>
                  <a:srgbClr val="0000CC"/>
                </a:solidFill>
                <a:latin typeface="方正粗黑宋简体" pitchFamily="2" charset="-122"/>
                <a:ea typeface="方正粗黑宋简体" pitchFamily="2" charset="-122"/>
              </a:rPr>
              <a:t>图像处理对于系统函数的相频特性要求具有</a:t>
            </a:r>
            <a:r>
              <a:rPr lang="zh-CN" altLang="en-US" dirty="0">
                <a:solidFill>
                  <a:srgbClr val="FF0000"/>
                </a:solidFill>
                <a:latin typeface="方正粗黑宋简体" pitchFamily="2" charset="-122"/>
                <a:ea typeface="方正粗黑宋简体" pitchFamily="2" charset="-122"/>
              </a:rPr>
              <a:t>线性相位</a:t>
            </a:r>
            <a:endParaRPr lang="en-US" altLang="zh-CN" dirty="0">
              <a:solidFill>
                <a:srgbClr val="FF0000"/>
              </a:solidFill>
              <a:latin typeface="方正粗黑宋简体" pitchFamily="2" charset="-122"/>
              <a:ea typeface="方正粗黑宋简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51" y="1848745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851" y="1848745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851" y="1848744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107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6151" y="41148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85751" y="6021249"/>
            <a:ext cx="1197975" cy="646331"/>
          </a:xfrm>
          <a:prstGeom prst="rect">
            <a:avLst/>
          </a:prstGeom>
          <a:solidFill>
            <a:srgbClr val="FFE7E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zh-CN" altLang="en-US" dirty="0"/>
              <a:t>线性相位</a:t>
            </a:r>
            <a:endParaRPr lang="en-US" altLang="zh-CN" dirty="0"/>
          </a:p>
          <a:p>
            <a:r>
              <a:rPr lang="zh-CN" altLang="en-US" dirty="0"/>
              <a:t>导致时移</a:t>
            </a:r>
          </a:p>
        </p:txBody>
      </p:sp>
      <p:pic>
        <p:nvPicPr>
          <p:cNvPr id="131080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9600" y="41148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6400048" y="6010153"/>
            <a:ext cx="1705725" cy="646331"/>
          </a:xfrm>
          <a:prstGeom prst="rect">
            <a:avLst/>
          </a:prstGeom>
          <a:solidFill>
            <a:srgbClr val="FFE7E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800"/>
            </a:lvl1pPr>
          </a:lstStyle>
          <a:p>
            <a:r>
              <a:rPr lang="zh-CN" altLang="en-US" dirty="0"/>
              <a:t>二次相位</a:t>
            </a:r>
            <a:r>
              <a:rPr lang="zh-CN" altLang="en-US" dirty="0" smtClean="0"/>
              <a:t>较大</a:t>
            </a:r>
            <a:endParaRPr lang="en-US" altLang="zh-CN" dirty="0" smtClean="0"/>
          </a:p>
          <a:p>
            <a:r>
              <a:rPr lang="zh-CN" altLang="en-US" dirty="0" smtClean="0"/>
              <a:t>弥散严重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85751" y="3657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</a:t>
            </a:r>
            <a:endParaRPr lang="zh-CN" altLang="en-US" sz="1800" dirty="0"/>
          </a:p>
        </p:txBody>
      </p:sp>
      <p:sp>
        <p:nvSpPr>
          <p:cNvPr id="18" name="TextBox 17"/>
          <p:cNvSpPr txBox="1"/>
          <p:nvPr/>
        </p:nvSpPr>
        <p:spPr>
          <a:xfrm>
            <a:off x="4090751" y="3669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原图幅度谱</a:t>
            </a:r>
            <a:endParaRPr lang="zh-CN" altLang="en-US" sz="1800" dirty="0"/>
          </a:p>
        </p:txBody>
      </p:sp>
      <p:sp>
        <p:nvSpPr>
          <p:cNvPr id="19" name="TextBox 18"/>
          <p:cNvSpPr txBox="1"/>
          <p:nvPr/>
        </p:nvSpPr>
        <p:spPr>
          <a:xfrm>
            <a:off x="6351851" y="3669268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原图相位谱</a:t>
            </a:r>
            <a:endParaRPr lang="zh-CN" altLang="en-US" sz="1800" dirty="0"/>
          </a:p>
        </p:txBody>
      </p:sp>
      <p:pic>
        <p:nvPicPr>
          <p:cNvPr id="27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901" y="4114800"/>
            <a:ext cx="2160000" cy="1906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4148613" y="5934670"/>
            <a:ext cx="1705725" cy="923330"/>
          </a:xfrm>
          <a:prstGeom prst="rect">
            <a:avLst/>
          </a:prstGeom>
          <a:solidFill>
            <a:srgbClr val="FFE7E7"/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二次相位较小</a:t>
            </a:r>
            <a:endParaRPr lang="en-US" altLang="zh-CN" sz="1800" dirty="0" smtClean="0"/>
          </a:p>
          <a:p>
            <a:r>
              <a:rPr lang="zh-CN" altLang="en-US" sz="1800" dirty="0" smtClean="0"/>
              <a:t>图像弥散</a:t>
            </a:r>
            <a:r>
              <a:rPr lang="en-US" altLang="zh-CN" sz="1800" dirty="0" smtClean="0"/>
              <a:t>(dispersion)</a:t>
            </a:r>
            <a:endParaRPr lang="zh-CN" altLang="en-US" sz="1800" dirty="0"/>
          </a:p>
        </p:txBody>
      </p:sp>
      <p:sp>
        <p:nvSpPr>
          <p:cNvPr id="11" name="TextBox 10"/>
          <p:cNvSpPr txBox="1"/>
          <p:nvPr/>
        </p:nvSpPr>
        <p:spPr>
          <a:xfrm>
            <a:off x="128350" y="4467859"/>
            <a:ext cx="15480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系统函数幅度谱恒为</a:t>
            </a:r>
            <a:r>
              <a:rPr lang="en-US" altLang="zh-CN" sz="1800" dirty="0" smtClean="0"/>
              <a:t>1</a:t>
            </a:r>
            <a:r>
              <a:rPr lang="zh-CN" altLang="en-US" sz="1800" dirty="0" smtClean="0"/>
              <a:t>，相位谱不同</a:t>
            </a:r>
            <a:endParaRPr lang="zh-CN" altLang="en-US" sz="1800" dirty="0"/>
          </a:p>
        </p:txBody>
      </p:sp>
      <p:sp>
        <p:nvSpPr>
          <p:cNvPr id="12" name="TextBox 11"/>
          <p:cNvSpPr txBox="1"/>
          <p:nvPr/>
        </p:nvSpPr>
        <p:spPr>
          <a:xfrm>
            <a:off x="228600" y="1914942"/>
            <a:ext cx="152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</a:rPr>
              <a:t>实验原理：</a:t>
            </a:r>
            <a:r>
              <a:rPr lang="zh-CN" altLang="en-US" sz="2000" dirty="0" smtClean="0"/>
              <a:t>将原图变换到频域，乘以不同的系统函数，再反变换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239411910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028" name="Rectangle 4"/>
          <p:cNvSpPr>
            <a:spLocks noChangeArrowheads="1"/>
          </p:cNvSpPr>
          <p:nvPr/>
        </p:nvSpPr>
        <p:spPr bwMode="auto">
          <a:xfrm>
            <a:off x="0" y="914400"/>
            <a:ext cx="539115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lang="zh-CN" altLang="en-US" sz="2000" dirty="0" smtClean="0">
                <a:solidFill>
                  <a:srgbClr val="002060"/>
                </a:solidFill>
                <a:latin typeface="黑体" pitchFamily="49" charset="-122"/>
              </a:rPr>
              <a:t>在信号</a:t>
            </a:r>
            <a:r>
              <a:rPr lang="zh-CN" altLang="en-US" sz="2000" dirty="0">
                <a:solidFill>
                  <a:srgbClr val="002060"/>
                </a:solidFill>
                <a:latin typeface="黑体" pitchFamily="49" charset="-122"/>
              </a:rPr>
              <a:t>滤波中系统函数</a:t>
            </a:r>
            <a:r>
              <a:rPr lang="zh-CN" altLang="zh-CN" sz="2000" dirty="0" smtClean="0">
                <a:solidFill>
                  <a:srgbClr val="002060"/>
                </a:solidFill>
                <a:latin typeface="黑体" pitchFamily="49" charset="-122"/>
              </a:rPr>
              <a:t>线性相位的</a:t>
            </a:r>
            <a:r>
              <a:rPr lang="zh-CN" altLang="en-US" sz="2000" dirty="0" smtClean="0">
                <a:solidFill>
                  <a:srgbClr val="002060"/>
                </a:solidFill>
                <a:latin typeface="黑体" pitchFamily="49" charset="-122"/>
              </a:rPr>
              <a:t>重要性</a:t>
            </a:r>
          </a:p>
        </p:txBody>
      </p:sp>
      <p:sp>
        <p:nvSpPr>
          <p:cNvPr id="4" name="矩形 3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pic>
        <p:nvPicPr>
          <p:cNvPr id="155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1406236"/>
            <a:ext cx="3240000" cy="242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56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406235"/>
            <a:ext cx="3240000" cy="242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327400" y="2490842"/>
            <a:ext cx="13770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系统函数相频特性为线性相位</a:t>
            </a:r>
            <a:endParaRPr lang="zh-CN" altLang="en-US" sz="1800" dirty="0"/>
          </a:p>
        </p:txBody>
      </p:sp>
      <p:sp>
        <p:nvSpPr>
          <p:cNvPr id="3" name="右箭头 2"/>
          <p:cNvSpPr/>
          <p:nvPr/>
        </p:nvSpPr>
        <p:spPr bwMode="auto">
          <a:xfrm>
            <a:off x="3450780" y="2139441"/>
            <a:ext cx="1143000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556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404" y="4032173"/>
            <a:ext cx="3240000" cy="2428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下箭头 4"/>
          <p:cNvSpPr/>
          <p:nvPr/>
        </p:nvSpPr>
        <p:spPr bwMode="auto">
          <a:xfrm>
            <a:off x="2108200" y="3962400"/>
            <a:ext cx="333375" cy="914400"/>
          </a:xfrm>
          <a:prstGeom prst="down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右箭头 9"/>
          <p:cNvSpPr/>
          <p:nvPr/>
        </p:nvSpPr>
        <p:spPr bwMode="auto">
          <a:xfrm>
            <a:off x="2222041" y="4724400"/>
            <a:ext cx="2482368" cy="457200"/>
          </a:xfrm>
          <a:prstGeom prst="rightArrow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441575" y="4096434"/>
            <a:ext cx="20485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系统函数相频特性为为二次线性相位</a:t>
            </a:r>
            <a:endParaRPr lang="zh-CN" altLang="en-US" sz="1800" dirty="0"/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242288"/>
              </p:ext>
            </p:extLst>
          </p:nvPr>
        </p:nvGraphicFramePr>
        <p:xfrm>
          <a:off x="3101975" y="1406525"/>
          <a:ext cx="1760538" cy="828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09" name="Equation" r:id="rId6" imgW="1511280" imgH="711000" progId="Equation.DSMT4">
                  <p:embed/>
                </p:oleObj>
              </mc:Choice>
              <mc:Fallback>
                <p:oleObj name="Equation" r:id="rId6" imgW="1511280" imgH="7110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101975" y="1406525"/>
                        <a:ext cx="1760538" cy="828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3135019"/>
              </p:ext>
            </p:extLst>
          </p:nvPr>
        </p:nvGraphicFramePr>
        <p:xfrm>
          <a:off x="39687" y="3890963"/>
          <a:ext cx="2093913" cy="185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0" name="Equation" r:id="rId8" imgW="1549080" imgH="1371600" progId="Equation.DSMT4">
                  <p:embed/>
                </p:oleObj>
              </mc:Choice>
              <mc:Fallback>
                <p:oleObj name="Equation" r:id="rId8" imgW="1549080" imgH="1371600" progId="Equation.DSMT4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7" y="3890963"/>
                        <a:ext cx="2093913" cy="185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2435677" y="5334000"/>
            <a:ext cx="201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低频延时小</a:t>
            </a:r>
            <a:endParaRPr lang="en-US" altLang="zh-CN" dirty="0" smtClean="0"/>
          </a:p>
          <a:p>
            <a:r>
              <a:rPr lang="zh-CN" altLang="en-US" dirty="0" smtClean="0"/>
              <a:t>高频延时大</a:t>
            </a:r>
            <a:endParaRPr lang="zh-CN" altLang="en-US" dirty="0"/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086710"/>
              </p:ext>
            </p:extLst>
          </p:nvPr>
        </p:nvGraphicFramePr>
        <p:xfrm>
          <a:off x="4836853" y="1000154"/>
          <a:ext cx="3880330" cy="4060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11" name="Equation" r:id="rId10" imgW="2184120" imgH="228600" progId="Equation.DSMT4">
                  <p:embed/>
                </p:oleObj>
              </mc:Choice>
              <mc:Fallback>
                <p:oleObj name="Equation" r:id="rId10" imgW="2184120" imgH="228600" progId="Equation.DSMT4">
                  <p:embed/>
                  <p:pic>
                    <p:nvPicPr>
                      <p:cNvPr id="0" name="对象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36853" y="1000154"/>
                        <a:ext cx="3880330" cy="4060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右大括号 17"/>
          <p:cNvSpPr/>
          <p:nvPr/>
        </p:nvSpPr>
        <p:spPr bwMode="auto">
          <a:xfrm>
            <a:off x="7632353" y="3276600"/>
            <a:ext cx="381000" cy="2659797"/>
          </a:xfrm>
          <a:prstGeom prst="rightBrace">
            <a:avLst>
              <a:gd name="adj1" fmla="val 8333"/>
              <a:gd name="adj2" fmla="val 47929"/>
            </a:avLst>
          </a:prstGeom>
          <a:noFill/>
          <a:ln w="38100" cap="flat" cmpd="sng" algn="ctr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013353" y="3704272"/>
            <a:ext cx="113064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dirty="0" smtClean="0"/>
              <a:t>非线性相位下，信号波形发生严重畸变</a:t>
            </a:r>
            <a:endParaRPr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215396262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5189367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idx="1"/>
          </p:nvPr>
        </p:nvSpPr>
        <p:spPr>
          <a:xfrm>
            <a:off x="566738" y="954088"/>
            <a:ext cx="7926387" cy="5445125"/>
          </a:xfrm>
        </p:spPr>
        <p:txBody>
          <a:bodyPr/>
          <a:lstStyle/>
          <a:p>
            <a:pPr marL="0" indent="0">
              <a:lnSpc>
                <a:spcPct val="175000"/>
              </a:lnSpc>
              <a:buClr>
                <a:srgbClr val="00FF00"/>
              </a:buClr>
              <a:buNone/>
            </a:pP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若</a:t>
            </a:r>
            <a:r>
              <a:rPr lang="en-US" altLang="en-US" sz="2600" b="1" dirty="0">
                <a:latin typeface="华文楷体" pitchFamily="2" charset="-122"/>
                <a:ea typeface="华文楷体" pitchFamily="2" charset="-122"/>
              </a:rPr>
              <a:t>FIR 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系统的</a:t>
            </a:r>
            <a:r>
              <a:rPr lang="en-US" altLang="zh-CN" sz="2600" b="1" dirty="0">
                <a:latin typeface="华文楷体" pitchFamily="2" charset="-122"/>
                <a:ea typeface="华文楷体" pitchFamily="2" charset="-122"/>
              </a:rPr>
              <a:t>h(n)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是实数，且满足对称性。即满足约束条件：</a:t>
            </a:r>
          </a:p>
          <a:p>
            <a:pPr>
              <a:lnSpc>
                <a:spcPct val="17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600" b="1" dirty="0" smtClean="0">
                <a:latin typeface="华文楷体" pitchFamily="2" charset="-122"/>
                <a:ea typeface="华文楷体" pitchFamily="2" charset="-122"/>
              </a:rPr>
              <a:t>		h(n)=±h(N-1-n)    </a:t>
            </a:r>
            <a:r>
              <a:rPr lang="en-US" altLang="zh-CN" sz="2600" dirty="0">
                <a:latin typeface="华文楷体" pitchFamily="2" charset="-122"/>
                <a:ea typeface="华文楷体" pitchFamily="2" charset="-122"/>
              </a:rPr>
              <a:t>+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为第一类，</a:t>
            </a:r>
            <a:r>
              <a:rPr lang="en-US" altLang="zh-CN" sz="2600" b="1" dirty="0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为第二类</a:t>
            </a:r>
            <a:endParaRPr lang="en-US" altLang="zh-CN" sz="2600" b="1" dirty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75000"/>
              </a:lnSpc>
              <a:buFont typeface="Wingdings" pitchFamily="2" charset="2"/>
              <a:buNone/>
            </a:pP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也就是说</a:t>
            </a:r>
            <a:r>
              <a:rPr lang="en-US" altLang="zh-CN" sz="2600" b="1" dirty="0">
                <a:latin typeface="华文楷体" pitchFamily="2" charset="-122"/>
                <a:ea typeface="华文楷体" pitchFamily="2" charset="-122"/>
              </a:rPr>
              <a:t>h(n)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的对称中心在（</a:t>
            </a:r>
            <a:r>
              <a:rPr lang="en-US" altLang="zh-CN" sz="2600" b="1" dirty="0">
                <a:latin typeface="华文楷体" pitchFamily="2" charset="-122"/>
                <a:ea typeface="华文楷体" pitchFamily="2" charset="-122"/>
              </a:rPr>
              <a:t>N-1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）</a:t>
            </a:r>
            <a:r>
              <a:rPr lang="en-US" altLang="zh-CN" sz="2600" b="1" dirty="0">
                <a:latin typeface="华文楷体" pitchFamily="2" charset="-122"/>
                <a:ea typeface="华文楷体" pitchFamily="2" charset="-122"/>
              </a:rPr>
              <a:t>/2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，则这种</a:t>
            </a:r>
            <a:r>
              <a:rPr lang="en-US" altLang="zh-CN" sz="2600" b="1" dirty="0">
                <a:latin typeface="华文楷体" pitchFamily="2" charset="-122"/>
                <a:ea typeface="华文楷体" pitchFamily="2" charset="-122"/>
              </a:rPr>
              <a:t>FIR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滤</a:t>
            </a:r>
            <a:endParaRPr lang="en-US" altLang="zh-CN" sz="2600" b="1" dirty="0" smtClean="0">
              <a:latin typeface="华文楷体" pitchFamily="2" charset="-122"/>
              <a:ea typeface="华文楷体" pitchFamily="2" charset="-122"/>
            </a:endParaRPr>
          </a:p>
          <a:p>
            <a:pPr>
              <a:lnSpc>
                <a:spcPct val="175000"/>
              </a:lnSpc>
              <a:buFont typeface="Wingdings" pitchFamily="2" charset="2"/>
              <a:buNone/>
            </a:pP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波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器就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具有线性</a:t>
            </a: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相位。</a:t>
            </a:r>
          </a:p>
          <a:p>
            <a:pPr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600" b="1" dirty="0">
                <a:latin typeface="华文楷体" pitchFamily="2" charset="-122"/>
                <a:ea typeface="华文楷体" pitchFamily="2" charset="-122"/>
              </a:rPr>
              <a:t>  下面我们针对</a:t>
            </a:r>
            <a:r>
              <a:rPr lang="en-US" altLang="zh-CN" sz="2600" b="1" dirty="0" smtClean="0">
                <a:latin typeface="华文楷体" pitchFamily="2" charset="-122"/>
                <a:ea typeface="华文楷体" pitchFamily="2" charset="-122"/>
              </a:rPr>
              <a:t>h(n</a:t>
            </a:r>
            <a:r>
              <a:rPr lang="zh-CN" altLang="en-US" sz="2600" b="1" dirty="0" smtClean="0">
                <a:latin typeface="华文楷体" pitchFamily="2" charset="-122"/>
                <a:ea typeface="华文楷体" pitchFamily="2" charset="-122"/>
              </a:rPr>
              <a:t>）的</a:t>
            </a:r>
            <a:r>
              <a:rPr lang="zh-CN" altLang="zh-CN" sz="2600" b="1" dirty="0">
                <a:latin typeface="华文楷体" pitchFamily="2" charset="-122"/>
                <a:ea typeface="华文楷体" pitchFamily="2" charset="-122"/>
              </a:rPr>
              <a:t>奇、偶进行讨论。</a:t>
            </a:r>
          </a:p>
        </p:txBody>
      </p:sp>
      <p:sp>
        <p:nvSpPr>
          <p:cNvPr id="5" name="矩形 4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</p:spTree>
    <p:extLst>
      <p:ext uri="{BB962C8B-B14F-4D97-AF65-F5344CB8AC3E}">
        <p14:creationId xmlns:p14="http://schemas.microsoft.com/office/powerpoint/2010/main" val="3796492567"/>
      </p:ext>
    </p:extLst>
  </p:cSld>
  <p:clrMapOvr>
    <a:masterClrMapping/>
  </p:clrMapOvr>
  <p:transition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0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3084" name="Object 12"/>
          <p:cNvGraphicFramePr>
            <a:graphicFrameLocks noGrp="1" noChangeAspect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05569078"/>
              </p:ext>
            </p:extLst>
          </p:nvPr>
        </p:nvGraphicFramePr>
        <p:xfrm>
          <a:off x="5410200" y="1526232"/>
          <a:ext cx="3238500" cy="1150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4" name="Equation" r:id="rId3" imgW="1536480" imgH="545760" progId="Equation.DSMT4">
                  <p:embed/>
                </p:oleObj>
              </mc:Choice>
              <mc:Fallback>
                <p:oleObj name="Equation" r:id="rId3" imgW="153648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1526232"/>
                        <a:ext cx="3238500" cy="1150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307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5265998"/>
              </p:ext>
            </p:extLst>
          </p:nvPr>
        </p:nvGraphicFramePr>
        <p:xfrm>
          <a:off x="152400" y="1547514"/>
          <a:ext cx="5278438" cy="1289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05" name="Equation" r:id="rId5" imgW="2781000" imgH="660240" progId="Equation.DSMT4">
                  <p:embed/>
                </p:oleObj>
              </mc:Choice>
              <mc:Fallback>
                <p:oleObj name="Equation" r:id="rId5" imgW="2781000" imgH="660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" y="1547514"/>
                        <a:ext cx="5278438" cy="128950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3082" name="Rectangle 10"/>
          <p:cNvSpPr>
            <a:spLocks noChangeArrowheads="1"/>
          </p:cNvSpPr>
          <p:nvPr/>
        </p:nvSpPr>
        <p:spPr bwMode="auto">
          <a:xfrm>
            <a:off x="9525" y="1064567"/>
            <a:ext cx="8964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r>
              <a:rPr lang="zh-CN" altLang="zh-CN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N=偶数时FIR的线性相位的特性</a:t>
            </a:r>
            <a:endParaRPr lang="zh-CN" altLang="en-US" dirty="0" smtClean="0">
              <a:solidFill>
                <a:schemeClr val="accent5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93839" y="228600"/>
            <a:ext cx="4532010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grpSp>
        <p:nvGrpSpPr>
          <p:cNvPr id="18" name="Group 4"/>
          <p:cNvGrpSpPr>
            <a:grpSpLocks/>
          </p:cNvGrpSpPr>
          <p:nvPr/>
        </p:nvGrpSpPr>
        <p:grpSpPr bwMode="auto">
          <a:xfrm>
            <a:off x="152660" y="2814080"/>
            <a:ext cx="7052469" cy="2773363"/>
            <a:chOff x="249" y="1389"/>
            <a:chExt cx="4863" cy="2035"/>
          </a:xfrm>
        </p:grpSpPr>
        <p:sp>
          <p:nvSpPr>
            <p:cNvPr id="19" name="Line 5"/>
            <p:cNvSpPr>
              <a:spLocks noChangeShapeType="1"/>
            </p:cNvSpPr>
            <p:nvPr/>
          </p:nvSpPr>
          <p:spPr bwMode="auto">
            <a:xfrm>
              <a:off x="695" y="1773"/>
              <a:ext cx="3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0" name="Line 6"/>
            <p:cNvSpPr>
              <a:spLocks noChangeShapeType="1"/>
            </p:cNvSpPr>
            <p:nvPr/>
          </p:nvSpPr>
          <p:spPr bwMode="auto">
            <a:xfrm>
              <a:off x="1003" y="1773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1" name="Line 7"/>
            <p:cNvSpPr>
              <a:spLocks noChangeShapeType="1"/>
            </p:cNvSpPr>
            <p:nvPr/>
          </p:nvSpPr>
          <p:spPr bwMode="auto">
            <a:xfrm flipH="1">
              <a:off x="1003" y="1773"/>
              <a:ext cx="20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2" name="Line 8"/>
            <p:cNvSpPr>
              <a:spLocks noChangeShapeType="1"/>
            </p:cNvSpPr>
            <p:nvPr/>
          </p:nvSpPr>
          <p:spPr bwMode="auto">
            <a:xfrm flipH="1">
              <a:off x="849" y="1869"/>
              <a:ext cx="20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>
              <a:off x="849" y="2013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4" name="Line 10"/>
            <p:cNvSpPr>
              <a:spLocks noChangeShapeType="1"/>
            </p:cNvSpPr>
            <p:nvPr/>
          </p:nvSpPr>
          <p:spPr bwMode="auto">
            <a:xfrm>
              <a:off x="1003" y="2157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Line 11"/>
            <p:cNvSpPr>
              <a:spLocks noChangeShapeType="1"/>
            </p:cNvSpPr>
            <p:nvPr/>
          </p:nvSpPr>
          <p:spPr bwMode="auto">
            <a:xfrm>
              <a:off x="849" y="2013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6" name="Line 12"/>
            <p:cNvSpPr>
              <a:spLocks noChangeShapeType="1"/>
            </p:cNvSpPr>
            <p:nvPr/>
          </p:nvSpPr>
          <p:spPr bwMode="auto">
            <a:xfrm>
              <a:off x="1157" y="2301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7" name="Line 13"/>
            <p:cNvSpPr>
              <a:spLocks noChangeShapeType="1"/>
            </p:cNvSpPr>
            <p:nvPr/>
          </p:nvSpPr>
          <p:spPr bwMode="auto">
            <a:xfrm>
              <a:off x="1466" y="1773"/>
              <a:ext cx="5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8" name="Line 14"/>
            <p:cNvSpPr>
              <a:spLocks noChangeShapeType="1"/>
            </p:cNvSpPr>
            <p:nvPr/>
          </p:nvSpPr>
          <p:spPr bwMode="auto">
            <a:xfrm flipH="1">
              <a:off x="1466" y="1773"/>
              <a:ext cx="20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29" name="Line 15"/>
            <p:cNvSpPr>
              <a:spLocks noChangeShapeType="1"/>
            </p:cNvSpPr>
            <p:nvPr/>
          </p:nvSpPr>
          <p:spPr bwMode="auto">
            <a:xfrm flipH="1">
              <a:off x="1311" y="1869"/>
              <a:ext cx="20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0" name="Line 16"/>
            <p:cNvSpPr>
              <a:spLocks noChangeShapeType="1"/>
            </p:cNvSpPr>
            <p:nvPr/>
          </p:nvSpPr>
          <p:spPr bwMode="auto">
            <a:xfrm>
              <a:off x="1311" y="2013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1" name="Line 17"/>
            <p:cNvSpPr>
              <a:spLocks noChangeShapeType="1"/>
            </p:cNvSpPr>
            <p:nvPr/>
          </p:nvSpPr>
          <p:spPr bwMode="auto">
            <a:xfrm>
              <a:off x="1466" y="2157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2" name="Line 18"/>
            <p:cNvSpPr>
              <a:spLocks noChangeShapeType="1"/>
            </p:cNvSpPr>
            <p:nvPr/>
          </p:nvSpPr>
          <p:spPr bwMode="auto">
            <a:xfrm>
              <a:off x="1311" y="2013"/>
              <a:ext cx="15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3" name="Line 19"/>
            <p:cNvSpPr>
              <a:spLocks noChangeShapeType="1"/>
            </p:cNvSpPr>
            <p:nvPr/>
          </p:nvSpPr>
          <p:spPr bwMode="auto">
            <a:xfrm>
              <a:off x="1620" y="2301"/>
              <a:ext cx="35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4" name="Line 20"/>
            <p:cNvSpPr>
              <a:spLocks noChangeShapeType="1"/>
            </p:cNvSpPr>
            <p:nvPr/>
          </p:nvSpPr>
          <p:spPr bwMode="auto">
            <a:xfrm>
              <a:off x="1825" y="1773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5" name="Line 21"/>
            <p:cNvSpPr>
              <a:spLocks noChangeShapeType="1"/>
            </p:cNvSpPr>
            <p:nvPr/>
          </p:nvSpPr>
          <p:spPr bwMode="auto">
            <a:xfrm flipH="1">
              <a:off x="1825" y="1773"/>
              <a:ext cx="20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6" name="Line 22"/>
            <p:cNvSpPr>
              <a:spLocks noChangeShapeType="1"/>
            </p:cNvSpPr>
            <p:nvPr/>
          </p:nvSpPr>
          <p:spPr bwMode="auto">
            <a:xfrm flipH="1">
              <a:off x="1671" y="1869"/>
              <a:ext cx="20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7" name="Line 23"/>
            <p:cNvSpPr>
              <a:spLocks noChangeShapeType="1"/>
            </p:cNvSpPr>
            <p:nvPr/>
          </p:nvSpPr>
          <p:spPr bwMode="auto">
            <a:xfrm>
              <a:off x="1671" y="2013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8" name="Line 24"/>
            <p:cNvSpPr>
              <a:spLocks noChangeShapeType="1"/>
            </p:cNvSpPr>
            <p:nvPr/>
          </p:nvSpPr>
          <p:spPr bwMode="auto">
            <a:xfrm>
              <a:off x="1825" y="2157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39" name="Line 25"/>
            <p:cNvSpPr>
              <a:spLocks noChangeShapeType="1"/>
            </p:cNvSpPr>
            <p:nvPr/>
          </p:nvSpPr>
          <p:spPr bwMode="auto">
            <a:xfrm>
              <a:off x="1671" y="2013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0" name="Line 26"/>
            <p:cNvSpPr>
              <a:spLocks noChangeShapeType="1"/>
            </p:cNvSpPr>
            <p:nvPr/>
          </p:nvSpPr>
          <p:spPr bwMode="auto">
            <a:xfrm>
              <a:off x="1979" y="2301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1" name="Line 27"/>
            <p:cNvSpPr>
              <a:spLocks noChangeShapeType="1"/>
            </p:cNvSpPr>
            <p:nvPr/>
          </p:nvSpPr>
          <p:spPr bwMode="auto">
            <a:xfrm>
              <a:off x="2287" y="1773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2" name="Line 28"/>
            <p:cNvSpPr>
              <a:spLocks noChangeShapeType="1"/>
            </p:cNvSpPr>
            <p:nvPr/>
          </p:nvSpPr>
          <p:spPr bwMode="auto">
            <a:xfrm flipH="1">
              <a:off x="2287" y="1773"/>
              <a:ext cx="20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3" name="Line 29"/>
            <p:cNvSpPr>
              <a:spLocks noChangeShapeType="1"/>
            </p:cNvSpPr>
            <p:nvPr/>
          </p:nvSpPr>
          <p:spPr bwMode="auto">
            <a:xfrm flipH="1">
              <a:off x="2133" y="1869"/>
              <a:ext cx="206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4" name="Line 30"/>
            <p:cNvSpPr>
              <a:spLocks noChangeShapeType="1"/>
            </p:cNvSpPr>
            <p:nvPr/>
          </p:nvSpPr>
          <p:spPr bwMode="auto">
            <a:xfrm>
              <a:off x="2133" y="2013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5" name="Line 31"/>
            <p:cNvSpPr>
              <a:spLocks noChangeShapeType="1"/>
            </p:cNvSpPr>
            <p:nvPr/>
          </p:nvSpPr>
          <p:spPr bwMode="auto">
            <a:xfrm>
              <a:off x="2287" y="2157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6" name="Line 32"/>
            <p:cNvSpPr>
              <a:spLocks noChangeShapeType="1"/>
            </p:cNvSpPr>
            <p:nvPr/>
          </p:nvSpPr>
          <p:spPr bwMode="auto">
            <a:xfrm>
              <a:off x="2133" y="2013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7" name="Line 33"/>
            <p:cNvSpPr>
              <a:spLocks noChangeShapeType="1"/>
            </p:cNvSpPr>
            <p:nvPr/>
          </p:nvSpPr>
          <p:spPr bwMode="auto">
            <a:xfrm>
              <a:off x="2441" y="2301"/>
              <a:ext cx="360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8" name="Line 34"/>
            <p:cNvSpPr>
              <a:spLocks noChangeShapeType="1"/>
            </p:cNvSpPr>
            <p:nvPr/>
          </p:nvSpPr>
          <p:spPr bwMode="auto">
            <a:xfrm>
              <a:off x="3109" y="1773"/>
              <a:ext cx="514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49" name="Line 35"/>
            <p:cNvSpPr>
              <a:spLocks noChangeShapeType="1"/>
            </p:cNvSpPr>
            <p:nvPr/>
          </p:nvSpPr>
          <p:spPr bwMode="auto">
            <a:xfrm flipH="1">
              <a:off x="3109" y="1773"/>
              <a:ext cx="20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0" name="Line 36"/>
            <p:cNvSpPr>
              <a:spLocks noChangeShapeType="1"/>
            </p:cNvSpPr>
            <p:nvPr/>
          </p:nvSpPr>
          <p:spPr bwMode="auto">
            <a:xfrm flipH="1">
              <a:off x="2955" y="1869"/>
              <a:ext cx="205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1" name="Line 37"/>
            <p:cNvSpPr>
              <a:spLocks noChangeShapeType="1"/>
            </p:cNvSpPr>
            <p:nvPr/>
          </p:nvSpPr>
          <p:spPr bwMode="auto">
            <a:xfrm>
              <a:off x="2955" y="2013"/>
              <a:ext cx="0" cy="67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2" name="Line 38"/>
            <p:cNvSpPr>
              <a:spLocks noChangeShapeType="1"/>
            </p:cNvSpPr>
            <p:nvPr/>
          </p:nvSpPr>
          <p:spPr bwMode="auto">
            <a:xfrm>
              <a:off x="3109" y="2157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3" name="Line 39"/>
            <p:cNvSpPr>
              <a:spLocks noChangeShapeType="1"/>
            </p:cNvSpPr>
            <p:nvPr/>
          </p:nvSpPr>
          <p:spPr bwMode="auto">
            <a:xfrm>
              <a:off x="2955" y="2013"/>
              <a:ext cx="154" cy="14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4" name="Line 40"/>
            <p:cNvSpPr>
              <a:spLocks noChangeShapeType="1"/>
            </p:cNvSpPr>
            <p:nvPr/>
          </p:nvSpPr>
          <p:spPr bwMode="auto">
            <a:xfrm flipH="1">
              <a:off x="3623" y="1773"/>
              <a:ext cx="0" cy="523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oval" w="med" len="med"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5" name="Line 41"/>
            <p:cNvSpPr>
              <a:spLocks noChangeShapeType="1"/>
            </p:cNvSpPr>
            <p:nvPr/>
          </p:nvSpPr>
          <p:spPr bwMode="auto">
            <a:xfrm>
              <a:off x="3404" y="2024"/>
              <a:ext cx="0" cy="113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6" name="Line 42"/>
            <p:cNvSpPr>
              <a:spLocks noChangeShapeType="1"/>
            </p:cNvSpPr>
            <p:nvPr/>
          </p:nvSpPr>
          <p:spPr bwMode="auto">
            <a:xfrm>
              <a:off x="3212" y="2301"/>
              <a:ext cx="41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arrow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7" name="Line 43"/>
            <p:cNvSpPr>
              <a:spLocks noChangeShapeType="1"/>
            </p:cNvSpPr>
            <p:nvPr/>
          </p:nvSpPr>
          <p:spPr bwMode="auto">
            <a:xfrm>
              <a:off x="2801" y="1773"/>
              <a:ext cx="308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8" name="Line 44"/>
            <p:cNvSpPr>
              <a:spLocks noChangeShapeType="1"/>
            </p:cNvSpPr>
            <p:nvPr/>
          </p:nvSpPr>
          <p:spPr bwMode="auto">
            <a:xfrm>
              <a:off x="2801" y="2301"/>
              <a:ext cx="154" cy="0"/>
            </a:xfrm>
            <a:prstGeom prst="line">
              <a:avLst/>
            </a:prstGeom>
            <a:noFill/>
            <a:ln w="28575" cap="rnd">
              <a:solidFill>
                <a:schemeClr val="tx1"/>
              </a:solidFill>
              <a:prstDash val="sysDot"/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59" name="Line 45"/>
            <p:cNvSpPr>
              <a:spLocks noChangeShapeType="1"/>
            </p:cNvSpPr>
            <p:nvPr/>
          </p:nvSpPr>
          <p:spPr bwMode="auto">
            <a:xfrm>
              <a:off x="2955" y="2301"/>
              <a:ext cx="308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0" name="Line 46"/>
            <p:cNvSpPr>
              <a:spLocks noChangeShapeType="1"/>
            </p:cNvSpPr>
            <p:nvPr/>
          </p:nvSpPr>
          <p:spPr bwMode="auto">
            <a:xfrm>
              <a:off x="849" y="2589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1" name="Line 47"/>
            <p:cNvSpPr>
              <a:spLocks noChangeShapeType="1"/>
            </p:cNvSpPr>
            <p:nvPr/>
          </p:nvSpPr>
          <p:spPr bwMode="auto">
            <a:xfrm>
              <a:off x="849" y="3117"/>
              <a:ext cx="3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2" name="Line 48"/>
            <p:cNvSpPr>
              <a:spLocks noChangeShapeType="1"/>
            </p:cNvSpPr>
            <p:nvPr/>
          </p:nvSpPr>
          <p:spPr bwMode="auto">
            <a:xfrm>
              <a:off x="1311" y="2589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3" name="Line 49"/>
            <p:cNvSpPr>
              <a:spLocks noChangeShapeType="1"/>
            </p:cNvSpPr>
            <p:nvPr/>
          </p:nvSpPr>
          <p:spPr bwMode="auto">
            <a:xfrm>
              <a:off x="1209" y="3117"/>
              <a:ext cx="411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4" name="Line 50"/>
            <p:cNvSpPr>
              <a:spLocks noChangeShapeType="1"/>
            </p:cNvSpPr>
            <p:nvPr/>
          </p:nvSpPr>
          <p:spPr bwMode="auto">
            <a:xfrm>
              <a:off x="1568" y="3117"/>
              <a:ext cx="36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5" name="Line 51"/>
            <p:cNvSpPr>
              <a:spLocks noChangeShapeType="1"/>
            </p:cNvSpPr>
            <p:nvPr/>
          </p:nvSpPr>
          <p:spPr bwMode="auto">
            <a:xfrm>
              <a:off x="1876" y="3117"/>
              <a:ext cx="46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6" name="Line 52"/>
            <p:cNvSpPr>
              <a:spLocks noChangeShapeType="1"/>
            </p:cNvSpPr>
            <p:nvPr/>
          </p:nvSpPr>
          <p:spPr bwMode="auto">
            <a:xfrm>
              <a:off x="2339" y="3117"/>
              <a:ext cx="513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7" name="Line 53"/>
            <p:cNvSpPr>
              <a:spLocks noChangeShapeType="1"/>
            </p:cNvSpPr>
            <p:nvPr/>
          </p:nvSpPr>
          <p:spPr bwMode="auto">
            <a:xfrm>
              <a:off x="2801" y="3117"/>
              <a:ext cx="565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arrow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8" name="Line 54"/>
            <p:cNvSpPr>
              <a:spLocks noChangeShapeType="1"/>
            </p:cNvSpPr>
            <p:nvPr/>
          </p:nvSpPr>
          <p:spPr bwMode="auto">
            <a:xfrm>
              <a:off x="3366" y="3117"/>
              <a:ext cx="1027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69" name="Line 55"/>
            <p:cNvSpPr>
              <a:spLocks noChangeShapeType="1"/>
            </p:cNvSpPr>
            <p:nvPr/>
          </p:nvSpPr>
          <p:spPr bwMode="auto">
            <a:xfrm>
              <a:off x="1671" y="2493"/>
              <a:ext cx="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70" name="Line 56"/>
            <p:cNvSpPr>
              <a:spLocks noChangeShapeType="1"/>
            </p:cNvSpPr>
            <p:nvPr/>
          </p:nvSpPr>
          <p:spPr bwMode="auto">
            <a:xfrm>
              <a:off x="2133" y="2637"/>
              <a:ext cx="0" cy="48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71" name="Line 57"/>
            <p:cNvSpPr>
              <a:spLocks noChangeShapeType="1"/>
            </p:cNvSpPr>
            <p:nvPr/>
          </p:nvSpPr>
          <p:spPr bwMode="auto">
            <a:xfrm>
              <a:off x="2955" y="2589"/>
              <a:ext cx="0" cy="52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72" name="Rectangle 58"/>
            <p:cNvSpPr>
              <a:spLocks noChangeArrowheads="1"/>
            </p:cNvSpPr>
            <p:nvPr/>
          </p:nvSpPr>
          <p:spPr bwMode="auto">
            <a:xfrm>
              <a:off x="1260" y="1485"/>
              <a:ext cx="2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1600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3" name="Rectangle 59"/>
            <p:cNvSpPr>
              <a:spLocks noChangeArrowheads="1"/>
            </p:cNvSpPr>
            <p:nvPr/>
          </p:nvSpPr>
          <p:spPr bwMode="auto">
            <a:xfrm>
              <a:off x="1722" y="1485"/>
              <a:ext cx="2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1600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4" name="Rectangle 60"/>
            <p:cNvSpPr>
              <a:spLocks noChangeArrowheads="1"/>
            </p:cNvSpPr>
            <p:nvPr/>
          </p:nvSpPr>
          <p:spPr bwMode="auto">
            <a:xfrm>
              <a:off x="2133" y="1485"/>
              <a:ext cx="286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kumimoji="1" lang="en-US" altLang="zh-CN" sz="1600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5" name="Rectangle 61"/>
            <p:cNvSpPr>
              <a:spLocks noChangeArrowheads="1"/>
            </p:cNvSpPr>
            <p:nvPr/>
          </p:nvSpPr>
          <p:spPr bwMode="auto">
            <a:xfrm>
              <a:off x="2647" y="1485"/>
              <a:ext cx="2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1600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6" name="Rectangle 62"/>
            <p:cNvSpPr>
              <a:spLocks noChangeArrowheads="1"/>
            </p:cNvSpPr>
            <p:nvPr/>
          </p:nvSpPr>
          <p:spPr bwMode="auto">
            <a:xfrm>
              <a:off x="3314" y="1485"/>
              <a:ext cx="2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1600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7" name="Rectangle 63"/>
            <p:cNvSpPr>
              <a:spLocks noChangeArrowheads="1"/>
            </p:cNvSpPr>
            <p:nvPr/>
          </p:nvSpPr>
          <p:spPr bwMode="auto">
            <a:xfrm>
              <a:off x="3650" y="1950"/>
              <a:ext cx="26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1" hangingPunct="1"/>
              <a:r>
                <a:rPr kumimoji="1" lang="en-US" altLang="zh-CN" sz="16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Z</a:t>
              </a:r>
              <a:r>
                <a:rPr kumimoji="1" lang="en-US" altLang="zh-CN" sz="1600" b="0" baseline="3000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-1</a:t>
              </a:r>
              <a:endParaRPr kumimoji="1" lang="en-US" altLang="zh-CN" b="0" baseline="300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8" name="Text Box 64"/>
            <p:cNvSpPr txBox="1">
              <a:spLocks noChangeArrowheads="1"/>
            </p:cNvSpPr>
            <p:nvPr/>
          </p:nvSpPr>
          <p:spPr bwMode="auto">
            <a:xfrm>
              <a:off x="387" y="1389"/>
              <a:ext cx="565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x(n)</a:t>
              </a:r>
            </a:p>
          </p:txBody>
        </p:sp>
        <p:sp>
          <p:nvSpPr>
            <p:cNvPr id="79" name="Text Box 65"/>
            <p:cNvSpPr txBox="1">
              <a:spLocks noChangeArrowheads="1"/>
            </p:cNvSpPr>
            <p:nvPr/>
          </p:nvSpPr>
          <p:spPr bwMode="auto">
            <a:xfrm>
              <a:off x="4283" y="3107"/>
              <a:ext cx="5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y(n)</a:t>
              </a:r>
            </a:p>
          </p:txBody>
        </p:sp>
        <p:sp>
          <p:nvSpPr>
            <p:cNvPr id="80" name="Text Box 66"/>
            <p:cNvSpPr txBox="1">
              <a:spLocks noChangeArrowheads="1"/>
            </p:cNvSpPr>
            <p:nvPr/>
          </p:nvSpPr>
          <p:spPr bwMode="auto">
            <a:xfrm>
              <a:off x="3725" y="1581"/>
              <a:ext cx="138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x(n-N/2+1)</a:t>
              </a:r>
            </a:p>
          </p:txBody>
        </p:sp>
        <p:sp>
          <p:nvSpPr>
            <p:cNvPr id="81" name="Text Box 67"/>
            <p:cNvSpPr txBox="1">
              <a:spLocks noChangeArrowheads="1"/>
            </p:cNvSpPr>
            <p:nvPr/>
          </p:nvSpPr>
          <p:spPr bwMode="auto">
            <a:xfrm>
              <a:off x="387" y="2501"/>
              <a:ext cx="61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h(0)</a:t>
              </a:r>
            </a:p>
          </p:txBody>
        </p:sp>
        <p:sp>
          <p:nvSpPr>
            <p:cNvPr id="82" name="Text Box 68"/>
            <p:cNvSpPr txBox="1">
              <a:spLocks noChangeArrowheads="1"/>
            </p:cNvSpPr>
            <p:nvPr/>
          </p:nvSpPr>
          <p:spPr bwMode="auto">
            <a:xfrm>
              <a:off x="849" y="2517"/>
              <a:ext cx="56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h(1)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zh-CN" sz="20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3" name="Text Box 69"/>
            <p:cNvSpPr txBox="1">
              <a:spLocks noChangeArrowheads="1"/>
            </p:cNvSpPr>
            <p:nvPr/>
          </p:nvSpPr>
          <p:spPr bwMode="auto">
            <a:xfrm>
              <a:off x="1311" y="2493"/>
              <a:ext cx="617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h(2)</a:t>
              </a:r>
            </a:p>
          </p:txBody>
        </p:sp>
        <p:sp>
          <p:nvSpPr>
            <p:cNvPr id="84" name="Text Box 70"/>
            <p:cNvSpPr txBox="1">
              <a:spLocks noChangeArrowheads="1"/>
            </p:cNvSpPr>
            <p:nvPr/>
          </p:nvSpPr>
          <p:spPr bwMode="auto">
            <a:xfrm>
              <a:off x="1722" y="2519"/>
              <a:ext cx="56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h(3)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zh-CN" sz="20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5" name="Text Box 71"/>
            <p:cNvSpPr txBox="1">
              <a:spLocks noChangeArrowheads="1"/>
            </p:cNvSpPr>
            <p:nvPr/>
          </p:nvSpPr>
          <p:spPr bwMode="auto">
            <a:xfrm>
              <a:off x="2185" y="2519"/>
              <a:ext cx="975" cy="6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h(N/2-2)</a:t>
              </a:r>
            </a:p>
            <a:p>
              <a:pPr eaLnBrk="1" hangingPunct="1">
                <a:spcBef>
                  <a:spcPct val="50000"/>
                </a:spcBef>
              </a:pPr>
              <a:endParaRPr kumimoji="1" lang="zh-CN" altLang="zh-CN" sz="20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6" name="Text Box 72"/>
            <p:cNvSpPr txBox="1">
              <a:spLocks noChangeArrowheads="1"/>
            </p:cNvSpPr>
            <p:nvPr/>
          </p:nvSpPr>
          <p:spPr bwMode="auto">
            <a:xfrm>
              <a:off x="3452" y="2523"/>
              <a:ext cx="976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2000" b="0" dirty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h(N/2-1)</a:t>
              </a:r>
              <a:endParaRPr kumimoji="1" lang="zh-CN" altLang="zh-CN" sz="20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7" name="Text Box 73"/>
            <p:cNvSpPr txBox="1">
              <a:spLocks noChangeArrowheads="1"/>
            </p:cNvSpPr>
            <p:nvPr/>
          </p:nvSpPr>
          <p:spPr bwMode="auto">
            <a:xfrm>
              <a:off x="2236" y="2733"/>
              <a:ext cx="7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rPr>
                <a:t>…….</a:t>
              </a:r>
            </a:p>
          </p:txBody>
        </p:sp>
        <p:sp>
          <p:nvSpPr>
            <p:cNvPr id="88" name="Text Box 74"/>
            <p:cNvSpPr txBox="1">
              <a:spLocks noChangeArrowheads="1"/>
            </p:cNvSpPr>
            <p:nvPr/>
          </p:nvSpPr>
          <p:spPr bwMode="auto">
            <a:xfrm>
              <a:off x="249" y="2791"/>
              <a:ext cx="976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endParaRPr kumimoji="1" lang="en-US" altLang="zh-CN" b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  <a:p>
              <a:pPr eaLnBrk="1" hangingPunct="1">
                <a:spcBef>
                  <a:spcPct val="50000"/>
                </a:spcBef>
              </a:pPr>
              <a:endParaRPr kumimoji="1" lang="zh-CN" altLang="zh-CN" b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9" name="Text Box 75"/>
            <p:cNvSpPr txBox="1">
              <a:spLocks noChangeArrowheads="1"/>
            </p:cNvSpPr>
            <p:nvPr/>
          </p:nvSpPr>
          <p:spPr bwMode="auto">
            <a:xfrm>
              <a:off x="1900" y="2111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rgbClr val="000000"/>
                  </a:solidFill>
                  <a:ea typeface="幼圆" pitchFamily="49" charset="-122"/>
                </a:rPr>
                <a:t>z</a:t>
              </a:r>
              <a:r>
                <a:rPr kumimoji="1" lang="en-US" altLang="zh-CN" sz="1800" b="0" baseline="30000" dirty="0" smtClean="0">
                  <a:solidFill>
                    <a:srgbClr val="000000"/>
                  </a:solidFill>
                  <a:ea typeface="幼圆" pitchFamily="49" charset="-122"/>
                </a:rPr>
                <a:t>-1</a:t>
              </a:r>
            </a:p>
          </p:txBody>
        </p:sp>
        <p:sp>
          <p:nvSpPr>
            <p:cNvPr id="90" name="Text Box 76"/>
            <p:cNvSpPr txBox="1">
              <a:spLocks noChangeArrowheads="1"/>
            </p:cNvSpPr>
            <p:nvPr/>
          </p:nvSpPr>
          <p:spPr bwMode="auto">
            <a:xfrm>
              <a:off x="2530" y="2069"/>
              <a:ext cx="389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0" smtClean="0">
                  <a:solidFill>
                    <a:srgbClr val="000000"/>
                  </a:solidFill>
                  <a:ea typeface="幼圆" pitchFamily="49" charset="-122"/>
                </a:rPr>
                <a:t>z</a:t>
              </a:r>
              <a:r>
                <a:rPr kumimoji="1" lang="en-US" altLang="zh-CN" sz="1800" b="0" baseline="30000" smtClean="0">
                  <a:solidFill>
                    <a:srgbClr val="000000"/>
                  </a:solidFill>
                  <a:ea typeface="幼圆" pitchFamily="49" charset="-122"/>
                </a:rPr>
                <a:t>-1</a:t>
              </a:r>
            </a:p>
          </p:txBody>
        </p:sp>
        <p:sp>
          <p:nvSpPr>
            <p:cNvPr id="91" name="Text Box 77"/>
            <p:cNvSpPr txBox="1">
              <a:spLocks noChangeArrowheads="1"/>
            </p:cNvSpPr>
            <p:nvPr/>
          </p:nvSpPr>
          <p:spPr bwMode="auto">
            <a:xfrm>
              <a:off x="1066" y="2115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0" dirty="0" smtClean="0">
                  <a:solidFill>
                    <a:srgbClr val="000000"/>
                  </a:solidFill>
                  <a:ea typeface="幼圆" pitchFamily="49" charset="-122"/>
                </a:rPr>
                <a:t>z</a:t>
              </a:r>
              <a:r>
                <a:rPr kumimoji="1" lang="en-US" altLang="zh-CN" sz="1800" b="0" baseline="30000" dirty="0" smtClean="0">
                  <a:solidFill>
                    <a:srgbClr val="000000"/>
                  </a:solidFill>
                  <a:ea typeface="幼圆" pitchFamily="49" charset="-122"/>
                </a:rPr>
                <a:t>-1</a:t>
              </a:r>
            </a:p>
          </p:txBody>
        </p:sp>
        <p:sp>
          <p:nvSpPr>
            <p:cNvPr id="92" name="Text Box 78"/>
            <p:cNvSpPr txBox="1">
              <a:spLocks noChangeArrowheads="1"/>
            </p:cNvSpPr>
            <p:nvPr/>
          </p:nvSpPr>
          <p:spPr bwMode="auto">
            <a:xfrm>
              <a:off x="1655" y="2115"/>
              <a:ext cx="388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en-US" altLang="zh-CN" sz="1800" b="0" smtClean="0">
                  <a:solidFill>
                    <a:srgbClr val="000000"/>
                  </a:solidFill>
                  <a:ea typeface="幼圆" pitchFamily="49" charset="-122"/>
                </a:rPr>
                <a:t>z</a:t>
              </a:r>
              <a:r>
                <a:rPr kumimoji="1" lang="en-US" altLang="zh-CN" sz="1800" b="0" baseline="30000" smtClean="0">
                  <a:solidFill>
                    <a:srgbClr val="000000"/>
                  </a:solidFill>
                  <a:ea typeface="幼圆" pitchFamily="49" charset="-122"/>
                </a:rPr>
                <a:t>-1</a:t>
              </a:r>
            </a:p>
          </p:txBody>
        </p:sp>
        <p:sp>
          <p:nvSpPr>
            <p:cNvPr id="93" name="Line 79"/>
            <p:cNvSpPr>
              <a:spLocks noChangeShapeType="1"/>
            </p:cNvSpPr>
            <p:nvPr/>
          </p:nvSpPr>
          <p:spPr bwMode="auto">
            <a:xfrm flipH="1">
              <a:off x="3404" y="1797"/>
              <a:ext cx="194" cy="22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  <p:sp>
          <p:nvSpPr>
            <p:cNvPr id="94" name="Line 80"/>
            <p:cNvSpPr>
              <a:spLocks noChangeShapeType="1"/>
            </p:cNvSpPr>
            <p:nvPr/>
          </p:nvSpPr>
          <p:spPr bwMode="auto">
            <a:xfrm>
              <a:off x="3404" y="2024"/>
              <a:ext cx="219" cy="277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95" name="TextBox 94"/>
          <p:cNvSpPr txBox="1"/>
          <p:nvPr/>
        </p:nvSpPr>
        <p:spPr>
          <a:xfrm>
            <a:off x="6553200" y="3847861"/>
            <a:ext cx="2057400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rgbClr val="000000"/>
                </a:solidFill>
                <a:latin typeface="Times New Roman" pitchFamily="18" charset="0"/>
              </a:rPr>
              <a:t>共有（</a:t>
            </a:r>
            <a:r>
              <a:rPr kumimoji="1" lang="en-US" altLang="zh-CN" dirty="0">
                <a:solidFill>
                  <a:srgbClr val="000000"/>
                </a:solidFill>
                <a:latin typeface="Times New Roman" pitchFamily="18" charset="0"/>
              </a:rPr>
              <a:t>N/2-1</a:t>
            </a:r>
            <a:r>
              <a:rPr kumimoji="1" lang="zh-CN" altLang="en-US" dirty="0">
                <a:solidFill>
                  <a:srgbClr val="000000"/>
                </a:solidFill>
                <a:latin typeface="Times New Roman" pitchFamily="18" charset="0"/>
              </a:rPr>
              <a:t>）个延时</a:t>
            </a:r>
            <a:r>
              <a:rPr kumimoji="1" lang="zh-CN" altLang="en-US" dirty="0" smtClean="0">
                <a:solidFill>
                  <a:srgbClr val="000000"/>
                </a:solidFill>
                <a:latin typeface="Times New Roman" pitchFamily="18" charset="0"/>
              </a:rPr>
              <a:t>单元</a:t>
            </a:r>
            <a:endParaRPr lang="zh-CN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752367" y="3664487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97" name="TextBox 96"/>
          <p:cNvSpPr txBox="1"/>
          <p:nvPr/>
        </p:nvSpPr>
        <p:spPr>
          <a:xfrm>
            <a:off x="4330127" y="3732097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98" name="TextBox 97"/>
          <p:cNvSpPr txBox="1"/>
          <p:nvPr/>
        </p:nvSpPr>
        <p:spPr>
          <a:xfrm>
            <a:off x="3094556" y="3693133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99" name="TextBox 98"/>
          <p:cNvSpPr txBox="1"/>
          <p:nvPr/>
        </p:nvSpPr>
        <p:spPr>
          <a:xfrm>
            <a:off x="2340734" y="3679478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100" name="TextBox 99"/>
          <p:cNvSpPr txBox="1"/>
          <p:nvPr/>
        </p:nvSpPr>
        <p:spPr>
          <a:xfrm>
            <a:off x="1848784" y="3656098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101" name="TextBox 100"/>
          <p:cNvSpPr txBox="1"/>
          <p:nvPr/>
        </p:nvSpPr>
        <p:spPr>
          <a:xfrm>
            <a:off x="1201981" y="3664487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1021858859"/>
      </p:ext>
    </p:extLst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4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4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51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5325496"/>
              </p:ext>
            </p:extLst>
          </p:nvPr>
        </p:nvGraphicFramePr>
        <p:xfrm>
          <a:off x="300830" y="1452265"/>
          <a:ext cx="8362951" cy="12085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273" name="Equation" r:id="rId3" imgW="3746160" imgH="545760" progId="Equation.DSMT4">
                  <p:embed/>
                </p:oleObj>
              </mc:Choice>
              <mc:Fallback>
                <p:oleObj name="Equation" r:id="rId3" imgW="3746160" imgH="54576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830" y="1452265"/>
                        <a:ext cx="8362951" cy="12085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5124" name="Rectangle 4"/>
          <p:cNvSpPr>
            <a:spLocks noChangeArrowheads="1"/>
          </p:cNvSpPr>
          <p:nvPr/>
        </p:nvSpPr>
        <p:spPr bwMode="auto">
          <a:xfrm>
            <a:off x="0" y="990600"/>
            <a:ext cx="896461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2</a:t>
            </a:r>
            <a:r>
              <a:rPr lang="zh-CN" altLang="en-US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r>
              <a:rPr lang="zh-CN" altLang="zh-CN" dirty="0" smtClean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N</a:t>
            </a:r>
            <a:r>
              <a:rPr lang="zh-CN" altLang="zh-CN" dirty="0">
                <a:solidFill>
                  <a:schemeClr val="accent5">
                    <a:lumMod val="50000"/>
                  </a:schemeClr>
                </a:solidFill>
                <a:latin typeface="华文楷体" pitchFamily="2" charset="-122"/>
                <a:ea typeface="华文楷体" pitchFamily="2" charset="-122"/>
              </a:rPr>
              <a:t>=奇数时FIR的线性相位的特性</a:t>
            </a:r>
            <a:endParaRPr lang="zh-CN" altLang="en-US" dirty="0">
              <a:solidFill>
                <a:schemeClr val="accent5">
                  <a:lumMod val="50000"/>
                </a:schemeClr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93838" y="228600"/>
            <a:ext cx="5206961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5</a:t>
            </a:r>
            <a:r>
              <a:rPr lang="zh-CN" altLang="en-US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、</a:t>
            </a:r>
            <a:r>
              <a:rPr lang="en-US" altLang="zh-CN" sz="3200" dirty="0" smtClean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系统的线性相位结构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772319" y="2811463"/>
            <a:ext cx="6840538" cy="3014663"/>
            <a:chOff x="340" y="1162"/>
            <a:chExt cx="4309" cy="1899"/>
          </a:xfrm>
        </p:grpSpPr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340" y="1162"/>
              <a:ext cx="4309" cy="1899"/>
              <a:chOff x="340" y="1797"/>
              <a:chExt cx="4309" cy="1899"/>
            </a:xfrm>
          </p:grpSpPr>
          <p:sp>
            <p:nvSpPr>
              <p:cNvPr id="9" name="Text Box 7"/>
              <p:cNvSpPr txBox="1">
                <a:spLocks noChangeArrowheads="1"/>
              </p:cNvSpPr>
              <p:nvPr/>
            </p:nvSpPr>
            <p:spPr bwMode="auto">
              <a:xfrm>
                <a:off x="340" y="3113"/>
                <a:ext cx="9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2857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eaLnBrk="1" hangingPunct="1">
                  <a:spcBef>
                    <a:spcPct val="50000"/>
                  </a:spcBef>
                </a:pPr>
                <a:r>
                  <a:rPr kumimoji="1" lang="en-US" altLang="zh-CN" b="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rPr>
                  <a:t>h(N-1)</a:t>
                </a:r>
                <a:endParaRPr kumimoji="1" lang="zh-CN" altLang="zh-CN" b="0" smtClean="0">
                  <a:solidFill>
                    <a:srgbClr val="000000"/>
                  </a:solidFill>
                  <a:latin typeface="Times New Roman" pitchFamily="18" charset="0"/>
                  <a:ea typeface="宋体" pitchFamily="2" charset="-122"/>
                </a:endParaRPr>
              </a:p>
            </p:txBody>
          </p:sp>
          <p:grpSp>
            <p:nvGrpSpPr>
              <p:cNvPr id="10" name="Group 8"/>
              <p:cNvGrpSpPr>
                <a:grpSpLocks/>
              </p:cNvGrpSpPr>
              <p:nvPr/>
            </p:nvGrpSpPr>
            <p:grpSpPr bwMode="auto">
              <a:xfrm>
                <a:off x="521" y="1797"/>
                <a:ext cx="4128" cy="1899"/>
                <a:chOff x="192" y="1509"/>
                <a:chExt cx="4128" cy="1899"/>
              </a:xfrm>
            </p:grpSpPr>
            <p:sp>
              <p:nvSpPr>
                <p:cNvPr id="11" name="Line 9"/>
                <p:cNvSpPr>
                  <a:spLocks noChangeShapeType="1"/>
                </p:cNvSpPr>
                <p:nvPr/>
              </p:nvSpPr>
              <p:spPr bwMode="auto">
                <a:xfrm>
                  <a:off x="480" y="1824"/>
                  <a:ext cx="28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oval" w="med" len="med"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2" name="Line 10"/>
                <p:cNvSpPr>
                  <a:spLocks noChangeShapeType="1"/>
                </p:cNvSpPr>
                <p:nvPr/>
              </p:nvSpPr>
              <p:spPr bwMode="auto">
                <a:xfrm>
                  <a:off x="768" y="1824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3" name="Line 11"/>
                <p:cNvSpPr>
                  <a:spLocks noChangeShapeType="1"/>
                </p:cNvSpPr>
                <p:nvPr/>
              </p:nvSpPr>
              <p:spPr bwMode="auto">
                <a:xfrm flipH="1">
                  <a:off x="768" y="1824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4" name="Line 12"/>
                <p:cNvSpPr>
                  <a:spLocks noChangeShapeType="1"/>
                </p:cNvSpPr>
                <p:nvPr/>
              </p:nvSpPr>
              <p:spPr bwMode="auto">
                <a:xfrm flipH="1">
                  <a:off x="624" y="1920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5" name="Line 13"/>
                <p:cNvSpPr>
                  <a:spLocks noChangeShapeType="1"/>
                </p:cNvSpPr>
                <p:nvPr/>
              </p:nvSpPr>
              <p:spPr bwMode="auto">
                <a:xfrm>
                  <a:off x="624" y="206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6" name="Line 14"/>
                <p:cNvSpPr>
                  <a:spLocks noChangeShapeType="1"/>
                </p:cNvSpPr>
                <p:nvPr/>
              </p:nvSpPr>
              <p:spPr bwMode="auto">
                <a:xfrm>
                  <a:off x="768" y="220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7" name="Line 15"/>
                <p:cNvSpPr>
                  <a:spLocks noChangeShapeType="1"/>
                </p:cNvSpPr>
                <p:nvPr/>
              </p:nvSpPr>
              <p:spPr bwMode="auto">
                <a:xfrm>
                  <a:off x="624" y="2064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8" name="Line 16"/>
                <p:cNvSpPr>
                  <a:spLocks noChangeShapeType="1"/>
                </p:cNvSpPr>
                <p:nvPr/>
              </p:nvSpPr>
              <p:spPr bwMode="auto">
                <a:xfrm>
                  <a:off x="912" y="2352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19" name="Line 17"/>
                <p:cNvSpPr>
                  <a:spLocks noChangeShapeType="1"/>
                </p:cNvSpPr>
                <p:nvPr/>
              </p:nvSpPr>
              <p:spPr bwMode="auto">
                <a:xfrm>
                  <a:off x="1200" y="1824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" name="Line 18"/>
                <p:cNvSpPr>
                  <a:spLocks noChangeShapeType="1"/>
                </p:cNvSpPr>
                <p:nvPr/>
              </p:nvSpPr>
              <p:spPr bwMode="auto">
                <a:xfrm flipH="1">
                  <a:off x="1200" y="1824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" name="Line 19"/>
                <p:cNvSpPr>
                  <a:spLocks noChangeShapeType="1"/>
                </p:cNvSpPr>
                <p:nvPr/>
              </p:nvSpPr>
              <p:spPr bwMode="auto">
                <a:xfrm flipH="1">
                  <a:off x="1056" y="1920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" name="Line 20"/>
                <p:cNvSpPr>
                  <a:spLocks noChangeShapeType="1"/>
                </p:cNvSpPr>
                <p:nvPr/>
              </p:nvSpPr>
              <p:spPr bwMode="auto">
                <a:xfrm>
                  <a:off x="1056" y="206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" name="Line 21"/>
                <p:cNvSpPr>
                  <a:spLocks noChangeShapeType="1"/>
                </p:cNvSpPr>
                <p:nvPr/>
              </p:nvSpPr>
              <p:spPr bwMode="auto">
                <a:xfrm>
                  <a:off x="1200" y="220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4" name="Line 22"/>
                <p:cNvSpPr>
                  <a:spLocks noChangeShapeType="1"/>
                </p:cNvSpPr>
                <p:nvPr/>
              </p:nvSpPr>
              <p:spPr bwMode="auto">
                <a:xfrm>
                  <a:off x="1056" y="2064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5" name="Line 23"/>
                <p:cNvSpPr>
                  <a:spLocks noChangeShapeType="1"/>
                </p:cNvSpPr>
                <p:nvPr/>
              </p:nvSpPr>
              <p:spPr bwMode="auto">
                <a:xfrm>
                  <a:off x="1344" y="2352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6" name="Line 24"/>
                <p:cNvSpPr>
                  <a:spLocks noChangeShapeType="1"/>
                </p:cNvSpPr>
                <p:nvPr/>
              </p:nvSpPr>
              <p:spPr bwMode="auto">
                <a:xfrm>
                  <a:off x="1536" y="1824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7" name="Line 25"/>
                <p:cNvSpPr>
                  <a:spLocks noChangeShapeType="1"/>
                </p:cNvSpPr>
                <p:nvPr/>
              </p:nvSpPr>
              <p:spPr bwMode="auto">
                <a:xfrm flipH="1">
                  <a:off x="1536" y="1824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8" name="Line 26"/>
                <p:cNvSpPr>
                  <a:spLocks noChangeShapeType="1"/>
                </p:cNvSpPr>
                <p:nvPr/>
              </p:nvSpPr>
              <p:spPr bwMode="auto">
                <a:xfrm flipH="1">
                  <a:off x="1392" y="1920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9" name="Line 27"/>
                <p:cNvSpPr>
                  <a:spLocks noChangeShapeType="1"/>
                </p:cNvSpPr>
                <p:nvPr/>
              </p:nvSpPr>
              <p:spPr bwMode="auto">
                <a:xfrm>
                  <a:off x="1392" y="206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0" name="Line 28"/>
                <p:cNvSpPr>
                  <a:spLocks noChangeShapeType="1"/>
                </p:cNvSpPr>
                <p:nvPr/>
              </p:nvSpPr>
              <p:spPr bwMode="auto">
                <a:xfrm>
                  <a:off x="1536" y="220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1" name="Line 29"/>
                <p:cNvSpPr>
                  <a:spLocks noChangeShapeType="1"/>
                </p:cNvSpPr>
                <p:nvPr/>
              </p:nvSpPr>
              <p:spPr bwMode="auto">
                <a:xfrm>
                  <a:off x="1392" y="2064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2" name="Line 30"/>
                <p:cNvSpPr>
                  <a:spLocks noChangeShapeType="1"/>
                </p:cNvSpPr>
                <p:nvPr/>
              </p:nvSpPr>
              <p:spPr bwMode="auto">
                <a:xfrm>
                  <a:off x="1680" y="2352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3" name="Line 31"/>
                <p:cNvSpPr>
                  <a:spLocks noChangeShapeType="1"/>
                </p:cNvSpPr>
                <p:nvPr/>
              </p:nvSpPr>
              <p:spPr bwMode="auto">
                <a:xfrm>
                  <a:off x="1968" y="1824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4" name="Line 32"/>
                <p:cNvSpPr>
                  <a:spLocks noChangeShapeType="1"/>
                </p:cNvSpPr>
                <p:nvPr/>
              </p:nvSpPr>
              <p:spPr bwMode="auto">
                <a:xfrm flipH="1">
                  <a:off x="1968" y="1824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824" y="1920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Line 34"/>
                <p:cNvSpPr>
                  <a:spLocks noChangeShapeType="1"/>
                </p:cNvSpPr>
                <p:nvPr/>
              </p:nvSpPr>
              <p:spPr bwMode="auto">
                <a:xfrm>
                  <a:off x="1824" y="2064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Line 35"/>
                <p:cNvSpPr>
                  <a:spLocks noChangeShapeType="1"/>
                </p:cNvSpPr>
                <p:nvPr/>
              </p:nvSpPr>
              <p:spPr bwMode="auto">
                <a:xfrm>
                  <a:off x="1968" y="220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8" name="Line 36"/>
                <p:cNvSpPr>
                  <a:spLocks noChangeShapeType="1"/>
                </p:cNvSpPr>
                <p:nvPr/>
              </p:nvSpPr>
              <p:spPr bwMode="auto">
                <a:xfrm>
                  <a:off x="1824" y="2064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9" name="Line 37"/>
                <p:cNvSpPr>
                  <a:spLocks noChangeShapeType="1"/>
                </p:cNvSpPr>
                <p:nvPr/>
              </p:nvSpPr>
              <p:spPr bwMode="auto">
                <a:xfrm>
                  <a:off x="2112" y="2352"/>
                  <a:ext cx="336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ysDot"/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Line 38"/>
                <p:cNvSpPr>
                  <a:spLocks noChangeShapeType="1"/>
                </p:cNvSpPr>
                <p:nvPr/>
              </p:nvSpPr>
              <p:spPr bwMode="auto">
                <a:xfrm flipH="1">
                  <a:off x="3216" y="1827"/>
                  <a:ext cx="0" cy="81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Line 39"/>
                <p:cNvSpPr>
                  <a:spLocks noChangeShapeType="1"/>
                </p:cNvSpPr>
                <p:nvPr/>
              </p:nvSpPr>
              <p:spPr bwMode="auto">
                <a:xfrm flipH="1">
                  <a:off x="2736" y="1824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Line 40"/>
                <p:cNvSpPr>
                  <a:spLocks noChangeShapeType="1"/>
                </p:cNvSpPr>
                <p:nvPr/>
              </p:nvSpPr>
              <p:spPr bwMode="auto">
                <a:xfrm flipH="1">
                  <a:off x="2592" y="1920"/>
                  <a:ext cx="192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Line 41"/>
                <p:cNvSpPr>
                  <a:spLocks noChangeShapeType="1"/>
                </p:cNvSpPr>
                <p:nvPr/>
              </p:nvSpPr>
              <p:spPr bwMode="auto">
                <a:xfrm>
                  <a:off x="2592" y="2064"/>
                  <a:ext cx="0" cy="672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Line 42"/>
                <p:cNvSpPr>
                  <a:spLocks noChangeShapeType="1"/>
                </p:cNvSpPr>
                <p:nvPr/>
              </p:nvSpPr>
              <p:spPr bwMode="auto">
                <a:xfrm>
                  <a:off x="2736" y="2208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arrow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Line 43"/>
                <p:cNvSpPr>
                  <a:spLocks noChangeShapeType="1"/>
                </p:cNvSpPr>
                <p:nvPr/>
              </p:nvSpPr>
              <p:spPr bwMode="auto">
                <a:xfrm>
                  <a:off x="2592" y="2064"/>
                  <a:ext cx="144" cy="14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6" name="Line 44"/>
                <p:cNvSpPr>
                  <a:spLocks noChangeShapeType="1"/>
                </p:cNvSpPr>
                <p:nvPr/>
              </p:nvSpPr>
              <p:spPr bwMode="auto">
                <a:xfrm>
                  <a:off x="2928" y="1824"/>
                  <a:ext cx="203" cy="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 type="oval" w="med" len="med"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7" name="Line 45"/>
                <p:cNvSpPr>
                  <a:spLocks noChangeShapeType="1"/>
                </p:cNvSpPr>
                <p:nvPr/>
              </p:nvSpPr>
              <p:spPr bwMode="auto">
                <a:xfrm>
                  <a:off x="2448" y="1824"/>
                  <a:ext cx="288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8" name="Line 46"/>
                <p:cNvSpPr>
                  <a:spLocks noChangeShapeType="1"/>
                </p:cNvSpPr>
                <p:nvPr/>
              </p:nvSpPr>
              <p:spPr bwMode="auto">
                <a:xfrm>
                  <a:off x="2448" y="2352"/>
                  <a:ext cx="144" cy="0"/>
                </a:xfrm>
                <a:prstGeom prst="line">
                  <a:avLst/>
                </a:prstGeom>
                <a:noFill/>
                <a:ln w="28575" cap="rnd">
                  <a:solidFill>
                    <a:schemeClr val="tx1"/>
                  </a:solidFill>
                  <a:prstDash val="sysDot"/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0" name="Line 48"/>
                <p:cNvSpPr>
                  <a:spLocks noChangeShapeType="1"/>
                </p:cNvSpPr>
                <p:nvPr/>
              </p:nvSpPr>
              <p:spPr bwMode="auto">
                <a:xfrm>
                  <a:off x="624" y="2640"/>
                  <a:ext cx="0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Line 49"/>
                <p:cNvSpPr>
                  <a:spLocks noChangeShapeType="1"/>
                </p:cNvSpPr>
                <p:nvPr/>
              </p:nvSpPr>
              <p:spPr bwMode="auto">
                <a:xfrm>
                  <a:off x="624" y="3168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Line 50"/>
                <p:cNvSpPr>
                  <a:spLocks noChangeShapeType="1"/>
                </p:cNvSpPr>
                <p:nvPr/>
              </p:nvSpPr>
              <p:spPr bwMode="auto">
                <a:xfrm>
                  <a:off x="1056" y="2640"/>
                  <a:ext cx="0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Line 51"/>
                <p:cNvSpPr>
                  <a:spLocks noChangeShapeType="1"/>
                </p:cNvSpPr>
                <p:nvPr/>
              </p:nvSpPr>
              <p:spPr bwMode="auto">
                <a:xfrm>
                  <a:off x="960" y="3168"/>
                  <a:ext cx="384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Line 52"/>
                <p:cNvSpPr>
                  <a:spLocks noChangeShapeType="1"/>
                </p:cNvSpPr>
                <p:nvPr/>
              </p:nvSpPr>
              <p:spPr bwMode="auto">
                <a:xfrm>
                  <a:off x="1296" y="3168"/>
                  <a:ext cx="336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Line 53"/>
                <p:cNvSpPr>
                  <a:spLocks noChangeShapeType="1"/>
                </p:cNvSpPr>
                <p:nvPr/>
              </p:nvSpPr>
              <p:spPr bwMode="auto">
                <a:xfrm>
                  <a:off x="1584" y="3168"/>
                  <a:ext cx="432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Line 54"/>
                <p:cNvSpPr>
                  <a:spLocks noChangeShapeType="1"/>
                </p:cNvSpPr>
                <p:nvPr/>
              </p:nvSpPr>
              <p:spPr bwMode="auto">
                <a:xfrm>
                  <a:off x="2016" y="3168"/>
                  <a:ext cx="48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Line 55"/>
                <p:cNvSpPr>
                  <a:spLocks noChangeShapeType="1"/>
                </p:cNvSpPr>
                <p:nvPr/>
              </p:nvSpPr>
              <p:spPr bwMode="auto">
                <a:xfrm>
                  <a:off x="2448" y="3168"/>
                  <a:ext cx="528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8" name="Line 56"/>
                <p:cNvSpPr>
                  <a:spLocks noChangeShapeType="1"/>
                </p:cNvSpPr>
                <p:nvPr/>
              </p:nvSpPr>
              <p:spPr bwMode="auto">
                <a:xfrm>
                  <a:off x="2976" y="3168"/>
                  <a:ext cx="96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oval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9" name="Line 57"/>
                <p:cNvSpPr>
                  <a:spLocks noChangeShapeType="1"/>
                </p:cNvSpPr>
                <p:nvPr/>
              </p:nvSpPr>
              <p:spPr bwMode="auto">
                <a:xfrm>
                  <a:off x="1392" y="2544"/>
                  <a:ext cx="0" cy="624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0" name="Line 58"/>
                <p:cNvSpPr>
                  <a:spLocks noChangeShapeType="1"/>
                </p:cNvSpPr>
                <p:nvPr/>
              </p:nvSpPr>
              <p:spPr bwMode="auto">
                <a:xfrm>
                  <a:off x="1824" y="2688"/>
                  <a:ext cx="0" cy="48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1" name="Line 59"/>
                <p:cNvSpPr>
                  <a:spLocks noChangeShapeType="1"/>
                </p:cNvSpPr>
                <p:nvPr/>
              </p:nvSpPr>
              <p:spPr bwMode="auto">
                <a:xfrm>
                  <a:off x="2592" y="2640"/>
                  <a:ext cx="0" cy="528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62" name="Rectangle 60"/>
                <p:cNvSpPr>
                  <a:spLocks noChangeArrowheads="1"/>
                </p:cNvSpPr>
                <p:nvPr/>
              </p:nvSpPr>
              <p:spPr bwMode="auto">
                <a:xfrm>
                  <a:off x="1008" y="1536"/>
                  <a:ext cx="26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kumimoji="1" lang="en-US" altLang="zh-CN" sz="1600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Z</a:t>
                  </a:r>
                  <a:r>
                    <a:rPr kumimoji="1" lang="en-US" altLang="zh-CN" sz="1600" b="0" baseline="3000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-1</a:t>
                  </a:r>
                  <a:endParaRPr kumimoji="1" lang="en-US" altLang="zh-CN" b="0" baseline="3000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3" name="Rectangle 61"/>
                <p:cNvSpPr>
                  <a:spLocks noChangeArrowheads="1"/>
                </p:cNvSpPr>
                <p:nvPr/>
              </p:nvSpPr>
              <p:spPr bwMode="auto">
                <a:xfrm>
                  <a:off x="1440" y="1536"/>
                  <a:ext cx="26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kumimoji="1" lang="en-US" altLang="zh-CN" sz="1600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Z</a:t>
                  </a:r>
                  <a:r>
                    <a:rPr kumimoji="1" lang="en-US" altLang="zh-CN" sz="1600" b="0" baseline="3000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-1</a:t>
                  </a:r>
                  <a:endParaRPr kumimoji="1" lang="en-US" altLang="zh-CN" b="0" baseline="3000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4" name="Rectangle 62"/>
                <p:cNvSpPr>
                  <a:spLocks noChangeArrowheads="1"/>
                </p:cNvSpPr>
                <p:nvPr/>
              </p:nvSpPr>
              <p:spPr bwMode="auto">
                <a:xfrm>
                  <a:off x="1824" y="1536"/>
                  <a:ext cx="26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/>
                  <a:r>
                    <a:rPr kumimoji="1" lang="en-US" altLang="zh-CN" sz="1600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Z</a:t>
                  </a:r>
                  <a:r>
                    <a:rPr kumimoji="1" lang="en-US" altLang="zh-CN" sz="1600" b="0" baseline="3000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-1</a:t>
                  </a:r>
                  <a:endParaRPr kumimoji="1" lang="en-US" altLang="zh-CN" b="0" baseline="3000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5" name="Rectangle 63"/>
                <p:cNvSpPr>
                  <a:spLocks noChangeArrowheads="1"/>
                </p:cNvSpPr>
                <p:nvPr/>
              </p:nvSpPr>
              <p:spPr bwMode="auto">
                <a:xfrm>
                  <a:off x="2304" y="1536"/>
                  <a:ext cx="26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kumimoji="1" lang="en-US" altLang="zh-CN" sz="1600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Z</a:t>
                  </a:r>
                  <a:r>
                    <a:rPr kumimoji="1" lang="en-US" altLang="zh-CN" sz="1600" b="0" baseline="3000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-1</a:t>
                  </a:r>
                  <a:endParaRPr kumimoji="1" lang="en-US" altLang="zh-CN" b="0" baseline="3000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7" name="Rectangle 65"/>
                <p:cNvSpPr>
                  <a:spLocks noChangeArrowheads="1"/>
                </p:cNvSpPr>
                <p:nvPr/>
              </p:nvSpPr>
              <p:spPr bwMode="auto">
                <a:xfrm>
                  <a:off x="2976" y="1536"/>
                  <a:ext cx="267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 eaLnBrk="1" hangingPunct="1"/>
                  <a:r>
                    <a:rPr kumimoji="1" lang="en-US" altLang="zh-CN" sz="1600" b="0" dirty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Z</a:t>
                  </a:r>
                  <a:r>
                    <a:rPr kumimoji="1" lang="en-US" altLang="zh-CN" sz="1600" b="0" baseline="30000" dirty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-1</a:t>
                  </a:r>
                  <a:endParaRPr kumimoji="1" lang="en-US" altLang="zh-CN" b="0" baseline="30000" dirty="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68" name="Text Box 66"/>
                <p:cNvSpPr txBox="1">
                  <a:spLocks noChangeArrowheads="1"/>
                </p:cNvSpPr>
                <p:nvPr/>
              </p:nvSpPr>
              <p:spPr bwMode="auto">
                <a:xfrm>
                  <a:off x="220" y="1509"/>
                  <a:ext cx="52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x(n)</a:t>
                  </a:r>
                </a:p>
              </p:txBody>
            </p:sp>
            <p:sp>
              <p:nvSpPr>
                <p:cNvPr id="69" name="Text Box 67"/>
                <p:cNvSpPr txBox="1">
                  <a:spLocks noChangeArrowheads="1"/>
                </p:cNvSpPr>
                <p:nvPr/>
              </p:nvSpPr>
              <p:spPr bwMode="auto">
                <a:xfrm>
                  <a:off x="3792" y="3120"/>
                  <a:ext cx="52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y(n)</a:t>
                  </a:r>
                </a:p>
              </p:txBody>
            </p:sp>
            <p:sp>
              <p:nvSpPr>
                <p:cNvPr id="70" name="Text Box 68"/>
                <p:cNvSpPr txBox="1">
                  <a:spLocks noChangeArrowheads="1"/>
                </p:cNvSpPr>
                <p:nvPr/>
              </p:nvSpPr>
              <p:spPr bwMode="auto">
                <a:xfrm>
                  <a:off x="192" y="2496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h(0)</a:t>
                  </a:r>
                </a:p>
              </p:txBody>
            </p:sp>
            <p:sp>
              <p:nvSpPr>
                <p:cNvPr id="71" name="Text Box 69"/>
                <p:cNvSpPr txBox="1">
                  <a:spLocks noChangeArrowheads="1"/>
                </p:cNvSpPr>
                <p:nvPr/>
              </p:nvSpPr>
              <p:spPr bwMode="auto">
                <a:xfrm>
                  <a:off x="624" y="2496"/>
                  <a:ext cx="528" cy="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h(1)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b="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72" name="Text Box 70"/>
                <p:cNvSpPr txBox="1">
                  <a:spLocks noChangeArrowheads="1"/>
                </p:cNvSpPr>
                <p:nvPr/>
              </p:nvSpPr>
              <p:spPr bwMode="auto">
                <a:xfrm>
                  <a:off x="1056" y="2478"/>
                  <a:ext cx="576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h(2)</a:t>
                  </a:r>
                </a:p>
              </p:txBody>
            </p:sp>
            <p:sp>
              <p:nvSpPr>
                <p:cNvPr id="73" name="Text Box 71"/>
                <p:cNvSpPr txBox="1">
                  <a:spLocks noChangeArrowheads="1"/>
                </p:cNvSpPr>
                <p:nvPr/>
              </p:nvSpPr>
              <p:spPr bwMode="auto">
                <a:xfrm>
                  <a:off x="1440" y="2496"/>
                  <a:ext cx="528" cy="63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h(3)</a:t>
                  </a:r>
                </a:p>
                <a:p>
                  <a:pPr eaLnBrk="1" hangingPunct="1">
                    <a:spcBef>
                      <a:spcPct val="50000"/>
                    </a:spcBef>
                  </a:pPr>
                  <a:endParaRPr kumimoji="1" lang="zh-CN" altLang="zh-CN" b="0" smtClean="0">
                    <a:solidFill>
                      <a:srgbClr val="000000"/>
                    </a:solidFill>
                    <a:latin typeface="Times New Roman" pitchFamily="18" charset="0"/>
                    <a:ea typeface="宋体" pitchFamily="2" charset="-122"/>
                  </a:endParaRPr>
                </a:p>
              </p:txBody>
            </p:sp>
            <p:sp>
              <p:nvSpPr>
                <p:cNvPr id="74" name="Text Box 72"/>
                <p:cNvSpPr txBox="1">
                  <a:spLocks noChangeArrowheads="1"/>
                </p:cNvSpPr>
                <p:nvPr/>
              </p:nvSpPr>
              <p:spPr bwMode="auto">
                <a:xfrm>
                  <a:off x="1920" y="2784"/>
                  <a:ext cx="720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2857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eaLnBrk="1" hangingPunct="1">
                    <a:spcBef>
                      <a:spcPct val="50000"/>
                    </a:spcBef>
                  </a:pPr>
                  <a:r>
                    <a:rPr kumimoji="1" lang="en-US" altLang="zh-CN" b="0" smtClean="0">
                      <a:solidFill>
                        <a:srgbClr val="000000"/>
                      </a:solidFill>
                      <a:latin typeface="Times New Roman" pitchFamily="18" charset="0"/>
                      <a:ea typeface="宋体" pitchFamily="2" charset="-122"/>
                    </a:rPr>
                    <a:t>…….</a:t>
                  </a:r>
                </a:p>
              </p:txBody>
            </p:sp>
            <p:sp>
              <p:nvSpPr>
                <p:cNvPr id="75" name="Line 73"/>
                <p:cNvSpPr>
                  <a:spLocks noChangeShapeType="1"/>
                </p:cNvSpPr>
                <p:nvPr/>
              </p:nvSpPr>
              <p:spPr bwMode="auto">
                <a:xfrm flipV="1">
                  <a:off x="3043" y="1826"/>
                  <a:ext cx="173" cy="1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Line 74"/>
                <p:cNvSpPr>
                  <a:spLocks noChangeShapeType="1"/>
                </p:cNvSpPr>
                <p:nvPr/>
              </p:nvSpPr>
              <p:spPr bwMode="auto">
                <a:xfrm flipH="1">
                  <a:off x="2872" y="2352"/>
                  <a:ext cx="171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Line 75"/>
                <p:cNvSpPr>
                  <a:spLocks noChangeShapeType="1"/>
                </p:cNvSpPr>
                <p:nvPr/>
              </p:nvSpPr>
              <p:spPr bwMode="auto">
                <a:xfrm flipH="1" flipV="1">
                  <a:off x="2976" y="2352"/>
                  <a:ext cx="240" cy="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Line 76"/>
                <p:cNvSpPr>
                  <a:spLocks noChangeShapeType="1"/>
                </p:cNvSpPr>
                <p:nvPr/>
              </p:nvSpPr>
              <p:spPr bwMode="auto">
                <a:xfrm>
                  <a:off x="3216" y="2448"/>
                  <a:ext cx="0" cy="720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eaLnBrk="1" hangingPunct="1"/>
                  <a:endParaRPr lang="zh-CN" altLang="en-US" sz="1800" b="0" smtClean="0">
                    <a:solidFill>
                      <a:srgbClr val="000000"/>
                    </a:solidFill>
                  </a:endParaRPr>
                </a:p>
              </p:txBody>
            </p:sp>
            <p:graphicFrame>
              <p:nvGraphicFramePr>
                <p:cNvPr id="79" name="Object 77"/>
                <p:cNvGraphicFramePr>
                  <a:graphicFrameLocks noChangeAspect="1"/>
                </p:cNvGraphicFramePr>
                <p:nvPr/>
              </p:nvGraphicFramePr>
              <p:xfrm>
                <a:off x="3243" y="2478"/>
                <a:ext cx="672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74" name="公式" r:id="rId5" imgW="571320" imgH="393480" progId="Equation.3">
                        <p:embed/>
                      </p:oleObj>
                    </mc:Choice>
                    <mc:Fallback>
                      <p:oleObj name="公式" r:id="rId5" imgW="571320" imgH="393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6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243" y="2478"/>
                              <a:ext cx="672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857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graphicFrame>
              <p:nvGraphicFramePr>
                <p:cNvPr id="80" name="Object 78"/>
                <p:cNvGraphicFramePr>
                  <a:graphicFrameLocks noChangeAspect="1"/>
                </p:cNvGraphicFramePr>
                <p:nvPr/>
              </p:nvGraphicFramePr>
              <p:xfrm>
                <a:off x="1920" y="2544"/>
                <a:ext cx="702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135275" name="公式" r:id="rId7" imgW="596880" imgH="393480" progId="Equation.3">
                        <p:embed/>
                      </p:oleObj>
                    </mc:Choice>
                    <mc:Fallback>
                      <p:oleObj name="公式" r:id="rId7" imgW="596880" imgH="393480" progId="Equation.3">
                        <p:embed/>
                        <p:pic>
                          <p:nvPicPr>
                            <p:cNvPr id="0" name="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8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920" y="2544"/>
                              <a:ext cx="702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rgbClr val="FFFFFF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28575">
                                  <a:solidFill>
                                    <a:srgbClr val="000000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rgbClr val="808080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</p:grpSp>
        <p:sp>
          <p:nvSpPr>
            <p:cNvPr id="8" name="Line 79"/>
            <p:cNvSpPr>
              <a:spLocks noChangeShapeType="1"/>
            </p:cNvSpPr>
            <p:nvPr/>
          </p:nvSpPr>
          <p:spPr bwMode="auto">
            <a:xfrm>
              <a:off x="2971" y="1480"/>
              <a:ext cx="272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eaLnBrk="1" hangingPunct="1"/>
              <a:endParaRPr lang="zh-CN" altLang="en-US" sz="1800" b="0" smtClean="0">
                <a:solidFill>
                  <a:srgbClr val="000000"/>
                </a:solidFill>
              </a:endParaRPr>
            </a:p>
          </p:txBody>
        </p:sp>
      </p:grpSp>
      <p:sp>
        <p:nvSpPr>
          <p:cNvPr id="82" name="Line 75"/>
          <p:cNvSpPr>
            <a:spLocks noChangeShapeType="1"/>
          </p:cNvSpPr>
          <p:nvPr/>
        </p:nvSpPr>
        <p:spPr bwMode="auto">
          <a:xfrm flipH="1">
            <a:off x="5860257" y="3578226"/>
            <a:ext cx="1" cy="3429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/>
            <a:endParaRPr lang="zh-CN" altLang="en-US" sz="1800" b="0" smtClean="0">
              <a:solidFill>
                <a:srgbClr val="000000"/>
              </a:solidFill>
            </a:endParaRPr>
          </a:p>
        </p:txBody>
      </p:sp>
      <p:sp>
        <p:nvSpPr>
          <p:cNvPr id="83" name="Rectangle 65"/>
          <p:cNvSpPr>
            <a:spLocks noChangeArrowheads="1"/>
          </p:cNvSpPr>
          <p:nvPr/>
        </p:nvSpPr>
        <p:spPr bwMode="auto">
          <a:xfrm>
            <a:off x="5314846" y="4225926"/>
            <a:ext cx="423863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en-US" altLang="zh-CN" sz="1600" b="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Z</a:t>
            </a:r>
            <a:r>
              <a:rPr kumimoji="1" lang="en-US" altLang="zh-CN" sz="1600" b="0" baseline="300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-1</a:t>
            </a:r>
            <a:endParaRPr kumimoji="1" lang="en-US" altLang="zh-CN" b="0" baseline="30000" dirty="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567259" y="3659516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85" name="TextBox 84"/>
          <p:cNvSpPr txBox="1"/>
          <p:nvPr/>
        </p:nvSpPr>
        <p:spPr>
          <a:xfrm>
            <a:off x="3187422" y="3764667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86" name="TextBox 85"/>
          <p:cNvSpPr txBox="1"/>
          <p:nvPr/>
        </p:nvSpPr>
        <p:spPr>
          <a:xfrm>
            <a:off x="2695472" y="3741287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87" name="TextBox 86"/>
          <p:cNvSpPr txBox="1"/>
          <p:nvPr/>
        </p:nvSpPr>
        <p:spPr>
          <a:xfrm>
            <a:off x="2048669" y="3749676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  <p:sp>
        <p:nvSpPr>
          <p:cNvPr id="88" name="TextBox 87"/>
          <p:cNvSpPr txBox="1"/>
          <p:nvPr/>
        </p:nvSpPr>
        <p:spPr>
          <a:xfrm>
            <a:off x="3963354" y="3783088"/>
            <a:ext cx="3429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0" dirty="0" smtClean="0"/>
              <a:t>±1</a:t>
            </a:r>
            <a:endParaRPr lang="zh-CN" altLang="en-US" sz="1100" b="0" dirty="0"/>
          </a:p>
        </p:txBody>
      </p:sp>
    </p:spTree>
    <p:extLst>
      <p:ext uri="{BB962C8B-B14F-4D97-AF65-F5344CB8AC3E}">
        <p14:creationId xmlns:p14="http://schemas.microsoft.com/office/powerpoint/2010/main" val="3277580770"/>
      </p:ext>
    </p:extLst>
  </p:cSld>
  <p:clrMapOvr>
    <a:masterClrMapping/>
  </p:clrMapOvr>
  <p:transition>
    <p:checker/>
  </p:transition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133475"/>
            <a:ext cx="7021513" cy="4886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765299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346" name="Rectangle 10"/>
          <p:cNvSpPr>
            <a:spLocks noGrp="1" noChangeArrowheads="1"/>
          </p:cNvSpPr>
          <p:nvPr>
            <p:ph type="title"/>
          </p:nvPr>
        </p:nvSpPr>
        <p:spPr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  <a:cs typeface="+mj-cs"/>
              </a:rPr>
              <a:t>6 </a:t>
            </a:r>
            <a:r>
              <a:rPr lang="en-US" altLang="zh-CN" sz="3200" kern="1200" dirty="0">
                <a:latin typeface="微软雅黑" pitchFamily="34" charset="-122"/>
                <a:ea typeface="微软雅黑" pitchFamily="34" charset="-122"/>
                <a:cs typeface="+mj-cs"/>
              </a:rPr>
              <a:t>FIR</a:t>
            </a:r>
            <a:r>
              <a:rPr lang="zh-CN" altLang="en-US" sz="3200" kern="1200" dirty="0">
                <a:latin typeface="微软雅黑" pitchFamily="34" charset="-122"/>
                <a:ea typeface="微软雅黑" pitchFamily="34" charset="-122"/>
                <a:cs typeface="+mj-cs"/>
              </a:rPr>
              <a:t>系统的频率采样结构</a:t>
            </a:r>
          </a:p>
        </p:txBody>
      </p:sp>
      <p:sp>
        <p:nvSpPr>
          <p:cNvPr id="654338" name="Rectangle 2"/>
          <p:cNvSpPr>
            <a:spLocks noGrp="1" noChangeArrowheads="1"/>
          </p:cNvSpPr>
          <p:nvPr>
            <p:ph idx="1"/>
          </p:nvPr>
        </p:nvSpPr>
        <p:spPr>
          <a:xfrm>
            <a:off x="304800" y="990600"/>
            <a:ext cx="8389937" cy="3105150"/>
          </a:xfrm>
        </p:spPr>
        <p:txBody>
          <a:bodyPr/>
          <a:lstStyle/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en-US" altLang="zh-CN" sz="2400" b="0" dirty="0" smtClean="0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zh-CN" altLang="en-US" sz="2000" b="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频域采样定理：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相应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的时域信号会以采样点数为周期进行周期性延拓，如果在频率域采样点数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大于等于原序列的长度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M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，则不会引起信号时域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混叠，并可由频域</a:t>
            </a:r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点采样回复时域信号（</a:t>
            </a:r>
            <a:r>
              <a:rPr lang="en-US" altLang="zh-CN" sz="2000" b="0" dirty="0" smtClean="0">
                <a:latin typeface="微软雅黑" pitchFamily="34" charset="-122"/>
                <a:ea typeface="微软雅黑" pitchFamily="34" charset="-122"/>
              </a:rPr>
              <a:t>P96,3.3</a:t>
            </a: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频率域采样）。</a:t>
            </a:r>
            <a:endParaRPr lang="en-US" altLang="zh-CN" sz="2000" b="0" dirty="0" smtClean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原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序列的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z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变换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H(z)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与频域采样值</a:t>
            </a:r>
            <a:r>
              <a:rPr lang="en-US" altLang="zh-CN" sz="2000" b="0" dirty="0">
                <a:latin typeface="微软雅黑" pitchFamily="34" charset="-122"/>
                <a:ea typeface="微软雅黑" pitchFamily="34" charset="-122"/>
              </a:rPr>
              <a:t>H(k)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满足下面关系式：</a:t>
            </a: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2400" b="0" dirty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2600" b="0" dirty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800" b="0" dirty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endParaRPr lang="zh-CN" altLang="en-US" sz="800" b="0" dirty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600" b="0" dirty="0"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b="0" dirty="0">
              <a:latin typeface="微软雅黑" pitchFamily="34" charset="-122"/>
              <a:ea typeface="微软雅黑" pitchFamily="34" charset="-122"/>
            </a:endParaRPr>
          </a:p>
          <a:p>
            <a:pPr marL="0" indent="0" algn="just">
              <a:lnSpc>
                <a:spcPct val="135000"/>
              </a:lnSpc>
              <a:spcBef>
                <a:spcPct val="10000"/>
              </a:spcBef>
              <a:buFont typeface="Wingdings" pitchFamily="2" charset="2"/>
              <a:buNone/>
            </a:pPr>
            <a:r>
              <a:rPr lang="zh-CN" altLang="en-US" sz="2000" b="0" dirty="0" smtClean="0">
                <a:latin typeface="微软雅黑" pitchFamily="34" charset="-122"/>
                <a:ea typeface="微软雅黑" pitchFamily="34" charset="-122"/>
              </a:rPr>
              <a:t>上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式提供了一种称为</a:t>
            </a:r>
            <a:r>
              <a:rPr lang="zh-CN" altLang="en-US" sz="20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频率采样的</a:t>
            </a:r>
            <a:r>
              <a:rPr lang="en-US" altLang="zh-CN" sz="20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sz="2000" b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网络结构</a:t>
            </a:r>
            <a:r>
              <a:rPr lang="zh-CN" altLang="en-US" sz="2000" b="0" dirty="0">
                <a:latin typeface="微软雅黑" pitchFamily="34" charset="-122"/>
                <a:ea typeface="微软雅黑" pitchFamily="34" charset="-122"/>
              </a:rPr>
              <a:t>。</a:t>
            </a:r>
            <a:endParaRPr lang="zh-CN" altLang="en-US" sz="2000" b="0" dirty="0">
              <a:solidFill>
                <a:schemeClr val="tx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654340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0128670"/>
              </p:ext>
            </p:extLst>
          </p:nvPr>
        </p:nvGraphicFramePr>
        <p:xfrm>
          <a:off x="2209800" y="2895600"/>
          <a:ext cx="4354513" cy="952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0" name="Equation" r:id="rId3" imgW="2031840" imgH="444240" progId="Equation.DSMT4">
                  <p:embed/>
                </p:oleObj>
              </mc:Choice>
              <mc:Fallback>
                <p:oleObj name="Equation" r:id="rId3" imgW="20318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895600"/>
                        <a:ext cx="4354513" cy="952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CC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4773590"/>
              </p:ext>
            </p:extLst>
          </p:nvPr>
        </p:nvGraphicFramePr>
        <p:xfrm>
          <a:off x="2514600" y="3886200"/>
          <a:ext cx="4123765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361" name="Equation" r:id="rId5" imgW="2336760" imgH="431640" progId="Equation.DSMT4">
                  <p:embed/>
                </p:oleObj>
              </mc:Choice>
              <mc:Fallback>
                <p:oleObj name="Equation" r:id="rId5" imgW="2336760" imgH="4316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514600" y="3886200"/>
                        <a:ext cx="4123765" cy="76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307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638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24095"/>
              </p:ext>
            </p:extLst>
          </p:nvPr>
        </p:nvGraphicFramePr>
        <p:xfrm>
          <a:off x="990600" y="2200254"/>
          <a:ext cx="6915150" cy="42767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2" name="VISIO" r:id="rId3" imgW="3357360" imgH="2222280" progId="Visio.Drawing.4">
                  <p:embed/>
                </p:oleObj>
              </mc:Choice>
              <mc:Fallback>
                <p:oleObj name="VISIO" r:id="rId3" imgW="3357360" imgH="222228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200254"/>
                        <a:ext cx="6915150" cy="427674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38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731102"/>
              </p:ext>
            </p:extLst>
          </p:nvPr>
        </p:nvGraphicFramePr>
        <p:xfrm>
          <a:off x="2859088" y="974725"/>
          <a:ext cx="4176712" cy="1219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3" name="Equation" r:id="rId5" imgW="1587240" imgH="457200" progId="Equation.DSMT4">
                  <p:embed/>
                </p:oleObj>
              </mc:Choice>
              <mc:Fallback>
                <p:oleObj name="Equation" r:id="rId5" imgW="1587240" imgH="457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9088" y="974725"/>
                        <a:ext cx="4176712" cy="1219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6388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4340190"/>
              </p:ext>
            </p:extLst>
          </p:nvPr>
        </p:nvGraphicFramePr>
        <p:xfrm>
          <a:off x="1295400" y="3029507"/>
          <a:ext cx="2168091" cy="6447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24" name="公式" r:id="rId7" imgW="939600" imgH="241200" progId="Equation.3">
                  <p:embed/>
                </p:oleObj>
              </mc:Choice>
              <mc:Fallback>
                <p:oleObj name="公式" r:id="rId7" imgW="93960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029507"/>
                        <a:ext cx="2168091" cy="64474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25229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5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5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594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205361"/>
              </p:ext>
            </p:extLst>
          </p:nvPr>
        </p:nvGraphicFramePr>
        <p:xfrm>
          <a:off x="1676400" y="1416684"/>
          <a:ext cx="5213350" cy="8245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0" name="公式" r:id="rId3" imgW="2095200" imgH="444240" progId="Equation.3">
                  <p:embed/>
                </p:oleObj>
              </mc:Choice>
              <mc:Fallback>
                <p:oleObj name="公式" r:id="rId3" imgW="2095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416684"/>
                        <a:ext cx="5213350" cy="8245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59" name="Text Box 3"/>
          <p:cNvSpPr txBox="1">
            <a:spLocks noChangeArrowheads="1"/>
          </p:cNvSpPr>
          <p:nvPr/>
        </p:nvSpPr>
        <p:spPr bwMode="auto">
          <a:xfrm>
            <a:off x="656671" y="1524000"/>
            <a:ext cx="1219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由：</a:t>
            </a:r>
          </a:p>
        </p:txBody>
      </p:sp>
      <p:sp>
        <p:nvSpPr>
          <p:cNvPr id="659460" name="Text Box 4"/>
          <p:cNvSpPr txBox="1">
            <a:spLocks noChangeArrowheads="1"/>
          </p:cNvSpPr>
          <p:nvPr/>
        </p:nvSpPr>
        <p:spPr bwMode="auto">
          <a:xfrm>
            <a:off x="468313" y="2205038"/>
            <a:ext cx="8443912" cy="1203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0000"/>
              </a:lnSpc>
            </a:pPr>
            <a:r>
              <a:rPr kumimoji="1" lang="zh-CN" altLang="en-US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得到</a:t>
            </a:r>
            <a:r>
              <a:rPr kumimoji="1" lang="en-US" altLang="zh-CN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FIR</a:t>
            </a:r>
            <a:r>
              <a:rPr kumimoji="1" lang="zh-CN" altLang="zh-CN" sz="280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滤波器的频率抽样型结构。它由两部分级联而成。</a:t>
            </a:r>
            <a:endParaRPr kumimoji="1" lang="zh-CN" altLang="en-US" sz="2800" smtClean="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659461" name="Object 5"/>
          <p:cNvGraphicFramePr>
            <a:graphicFrameLocks noChangeAspect="1"/>
          </p:cNvGraphicFramePr>
          <p:nvPr/>
        </p:nvGraphicFramePr>
        <p:xfrm>
          <a:off x="1835150" y="2997200"/>
          <a:ext cx="4473575" cy="1004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1" name="公式" r:id="rId5" imgW="1663560" imgH="431640" progId="Equation.3">
                  <p:embed/>
                </p:oleObj>
              </mc:Choice>
              <mc:Fallback>
                <p:oleObj name="公式" r:id="rId5" imgW="16635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2997200"/>
                        <a:ext cx="4473575" cy="1004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9462" name="Text Box 6"/>
          <p:cNvSpPr txBox="1">
            <a:spLocks noChangeArrowheads="1"/>
          </p:cNvSpPr>
          <p:nvPr/>
        </p:nvSpPr>
        <p:spPr bwMode="auto">
          <a:xfrm>
            <a:off x="323850" y="4076700"/>
            <a:ext cx="8253413" cy="180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en-US" altLang="zh-CN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zh-CN" altLang="en-US" sz="2800" dirty="0" smtClean="0">
                <a:solidFill>
                  <a:srgbClr val="000000"/>
                </a:solidFill>
                <a:latin typeface="Times New Roman" pitchFamily="18" charset="0"/>
                <a:ea typeface="宋体" pitchFamily="2" charset="-122"/>
              </a:rPr>
              <a:t>其中：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第一部分为梳状滤波器</a:t>
            </a:r>
          </a:p>
          <a:p>
            <a:pPr eaLnBrk="1" hangingPunct="1">
              <a:spcBef>
                <a:spcPct val="50000"/>
              </a:spcBef>
            </a:pPr>
            <a:endParaRPr kumimoji="1" lang="zh-CN" altLang="en-US" sz="2800" dirty="0" smtClean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  <a:p>
            <a:pPr eaLnBrk="1" hangingPunct="1">
              <a:spcBef>
                <a:spcPct val="50000"/>
              </a:spcBef>
            </a:pPr>
            <a:r>
              <a:rPr kumimoji="1" lang="zh-CN" altLang="en-US" sz="2800" dirty="0" smtClean="0">
                <a:solidFill>
                  <a:srgbClr val="FFFF00"/>
                </a:solidFill>
                <a:latin typeface="Times New Roman" pitchFamily="18" charset="0"/>
                <a:ea typeface="宋体" pitchFamily="2" charset="-122"/>
              </a:rPr>
              <a:t>               </a:t>
            </a:r>
            <a:r>
              <a:rPr kumimoji="1" lang="zh-CN" altLang="en-US" sz="28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第二部分</a:t>
            </a:r>
            <a:r>
              <a:rPr kumimoji="1" lang="zh-CN" altLang="zh-CN" sz="2800" dirty="0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</a:rPr>
              <a:t>N个谐振器组成的谐振柜</a:t>
            </a:r>
            <a:endParaRPr kumimoji="1" lang="zh-CN" altLang="en-US" sz="2800" dirty="0" smtClean="0">
              <a:solidFill>
                <a:srgbClr val="FF0000"/>
              </a:solidFill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6594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234487"/>
              </p:ext>
            </p:extLst>
          </p:nvPr>
        </p:nvGraphicFramePr>
        <p:xfrm>
          <a:off x="2939247" y="4700519"/>
          <a:ext cx="2950368" cy="5541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2" name="公式" r:id="rId7" imgW="1117440" imgH="241200" progId="Equation.3">
                  <p:embed/>
                </p:oleObj>
              </mc:Choice>
              <mc:Fallback>
                <p:oleObj name="公式" r:id="rId7" imgW="111744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9247" y="4700519"/>
                        <a:ext cx="2950368" cy="55417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9464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9990003"/>
              </p:ext>
            </p:extLst>
          </p:nvPr>
        </p:nvGraphicFramePr>
        <p:xfrm>
          <a:off x="2968625" y="5891213"/>
          <a:ext cx="296386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83" name="Equation" r:id="rId9" imgW="1574640" imgH="444240" progId="Equation.DSMT4">
                  <p:embed/>
                </p:oleObj>
              </mc:Choice>
              <mc:Fallback>
                <p:oleObj name="Equation" r:id="rId9" imgW="1574640" imgH="44424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8625" y="5891213"/>
                        <a:ext cx="296386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23850" y="1066800"/>
            <a:ext cx="1809750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、定义</a:t>
            </a:r>
            <a:endParaRPr lang="zh-CN" altLang="en-US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03254964"/>
      </p:ext>
    </p:extLst>
  </p:cSld>
  <p:clrMapOvr>
    <a:masterClrMapping/>
  </p:clrMapOvr>
  <p:transition>
    <p:cover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idx="1"/>
          </p:nvPr>
        </p:nvSpPr>
        <p:spPr>
          <a:xfrm>
            <a:off x="400050" y="2514600"/>
            <a:ext cx="8153400" cy="696167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5000"/>
              </a:spcBef>
              <a:buFont typeface="Wingdings" pitchFamily="2" charset="2"/>
              <a:buNone/>
            </a:pPr>
            <a:r>
              <a:rPr kumimoji="1" lang="en-US" altLang="zh-CN" sz="2600" b="1" dirty="0"/>
              <a:t>    </a:t>
            </a:r>
            <a:r>
              <a:rPr kumimoji="1" lang="zh-CN" altLang="en-US" sz="2600" b="1" dirty="0"/>
              <a:t>它是一个由</a:t>
            </a:r>
            <a:r>
              <a:rPr kumimoji="1" lang="en-US" altLang="zh-CN" sz="2600" b="1" dirty="0" smtClean="0"/>
              <a:t>N</a:t>
            </a:r>
            <a:r>
              <a:rPr kumimoji="1" lang="zh-CN" altLang="en-US" sz="2600" dirty="0"/>
              <a:t>阶</a:t>
            </a:r>
            <a:r>
              <a:rPr kumimoji="1" lang="zh-CN" altLang="zh-CN" sz="2600" b="1" dirty="0" smtClean="0"/>
              <a:t>延时</a:t>
            </a:r>
            <a:r>
              <a:rPr kumimoji="1" lang="zh-CN" altLang="zh-CN" sz="2600" b="1" dirty="0"/>
              <a:t>单元所组成的梳状滤波器</a:t>
            </a:r>
            <a:r>
              <a:rPr kumimoji="1" lang="zh-CN" altLang="zh-CN" sz="2600" b="1" dirty="0" smtClean="0"/>
              <a:t>。</a:t>
            </a:r>
            <a:endParaRPr lang="en-US" altLang="zh-CN" sz="2600" dirty="0"/>
          </a:p>
        </p:txBody>
      </p:sp>
      <p:graphicFrame>
        <p:nvGraphicFramePr>
          <p:cNvPr id="66048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5215743"/>
              </p:ext>
            </p:extLst>
          </p:nvPr>
        </p:nvGraphicFramePr>
        <p:xfrm>
          <a:off x="1694130" y="1839234"/>
          <a:ext cx="2511157" cy="6425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8" name="Equation" r:id="rId3" imgW="1117440" imgH="241200" progId="Equation.DSMT4">
                  <p:embed/>
                </p:oleObj>
              </mc:Choice>
              <mc:Fallback>
                <p:oleObj name="Equation" r:id="rId3" imgW="1117440" imgH="24120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4130" y="1839234"/>
                        <a:ext cx="2511157" cy="6425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60484" name="Text Box 4"/>
          <p:cNvSpPr txBox="1">
            <a:spLocks noChangeArrowheads="1"/>
          </p:cNvSpPr>
          <p:nvPr/>
        </p:nvSpPr>
        <p:spPr bwMode="auto">
          <a:xfrm>
            <a:off x="1092200" y="1843824"/>
            <a:ext cx="1219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kumimoji="1" lang="zh-CN" altLang="en-US" sz="2800" smtClean="0">
                <a:solidFill>
                  <a:srgbClr val="000000"/>
                </a:solidFill>
                <a:latin typeface="Times New Roman" pitchFamily="18" charset="0"/>
              </a:rPr>
              <a:t>由</a:t>
            </a:r>
          </a:p>
        </p:txBody>
      </p:sp>
      <p:sp>
        <p:nvSpPr>
          <p:cNvPr id="660489" name="Rectangle 9"/>
          <p:cNvSpPr>
            <a:spLocks noChangeArrowheads="1"/>
          </p:cNvSpPr>
          <p:nvPr/>
        </p:nvSpPr>
        <p:spPr bwMode="auto">
          <a:xfrm>
            <a:off x="533400" y="990600"/>
            <a:ext cx="3671887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、零</a:t>
            </a:r>
            <a:r>
              <a:rPr lang="zh-CN" altLang="en-US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、极点特性</a:t>
            </a:r>
          </a:p>
        </p:txBody>
      </p:sp>
      <p:sp>
        <p:nvSpPr>
          <p:cNvPr id="11" name="Text Box 16"/>
          <p:cNvSpPr txBox="1">
            <a:spLocks noChangeArrowheads="1"/>
          </p:cNvSpPr>
          <p:nvPr/>
        </p:nvSpPr>
        <p:spPr bwMode="auto">
          <a:xfrm>
            <a:off x="1092200" y="3210767"/>
            <a:ext cx="69850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zh-CN" altLang="en-US" dirty="0" smtClean="0">
                <a:solidFill>
                  <a:srgbClr val="000000"/>
                </a:solidFill>
                <a:latin typeface="黑体" pitchFamily="49" charset="-122"/>
              </a:rPr>
              <a:t>在单位圆上有</a:t>
            </a:r>
            <a:r>
              <a:rPr lang="en-US" altLang="zh-CN" dirty="0" smtClean="0">
                <a:solidFill>
                  <a:srgbClr val="000000"/>
                </a:solidFill>
                <a:latin typeface="黑体" pitchFamily="49" charset="-122"/>
              </a:rPr>
              <a:t>N</a:t>
            </a:r>
            <a:r>
              <a:rPr lang="zh-CN" altLang="en-US" dirty="0" smtClean="0">
                <a:solidFill>
                  <a:srgbClr val="000000"/>
                </a:solidFill>
                <a:latin typeface="黑体" pitchFamily="49" charset="-122"/>
              </a:rPr>
              <a:t>个等间隔角度的零点：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533400" y="3810000"/>
            <a:ext cx="6781800" cy="696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Pct val="125000"/>
              <a:buFont typeface="Wingdings" panose="05000000000000000000" pitchFamily="2" charset="2"/>
              <a:buChar char="Ø"/>
              <a:defRPr sz="2800" b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 marL="862013" indent="-34131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l"/>
              <a:defRPr sz="2400" b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 marL="1204913" indent="-2286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p"/>
              <a:defRPr sz="2000" b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 marL="1546225" indent="-119063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Pct val="100000"/>
              <a:buFont typeface="Wingdings" panose="05000000000000000000" pitchFamily="2" charset="2"/>
              <a:buChar char="u"/>
              <a:defRPr sz="1800" b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 marL="1828800" algn="l" rtl="0" eaLnBrk="0" fontAlgn="base" hangingPunct="0">
              <a:lnSpc>
                <a:spcPct val="125000"/>
              </a:lnSpc>
              <a:spcBef>
                <a:spcPct val="0"/>
              </a:spcBef>
              <a:spcAft>
                <a:spcPct val="0"/>
              </a:spcAft>
              <a:buSzPct val="100000"/>
              <a:buChar char=" "/>
              <a:defRPr sz="1600" b="1">
                <a:solidFill>
                  <a:schemeClr val="tx1"/>
                </a:solidFill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  <a:lvl6pPr marL="22860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6pPr>
            <a:lvl7pPr marL="27432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7pPr>
            <a:lvl8pPr marL="32004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8pPr>
            <a:lvl9pPr marL="3657600" algn="l" rtl="0" eaLnBrk="0" fontAlgn="base" hangingPunct="0">
              <a:lnSpc>
                <a:spcPct val="90000"/>
              </a:lnSpc>
              <a:spcBef>
                <a:spcPct val="25000"/>
              </a:spcBef>
              <a:spcAft>
                <a:spcPct val="0"/>
              </a:spcAft>
              <a:buSzPct val="100000"/>
              <a:buChar char=" "/>
              <a:defRPr sz="1400" b="1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lnSpc>
                <a:spcPct val="150000"/>
              </a:lnSpc>
              <a:spcBef>
                <a:spcPct val="5000"/>
              </a:spcBef>
              <a:buFont typeface="Wingdings" panose="05000000000000000000" pitchFamily="2" charset="2"/>
              <a:buNone/>
            </a:pPr>
            <a:r>
              <a:rPr lang="zh-CN" altLang="en-US" sz="2600" dirty="0" smtClean="0"/>
              <a:t>谐振滤波器</a:t>
            </a:r>
            <a:endParaRPr lang="en-US" altLang="zh-CN" sz="2600" dirty="0"/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0406898"/>
              </p:ext>
            </p:extLst>
          </p:nvPr>
        </p:nvGraphicFramePr>
        <p:xfrm>
          <a:off x="2442368" y="3795339"/>
          <a:ext cx="2963863" cy="725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99" name="Equation" r:id="rId5" imgW="1574640" imgH="444240" progId="Equation.DSMT4">
                  <p:embed/>
                </p:oleObj>
              </mc:Choice>
              <mc:Fallback>
                <p:oleObj name="Equation" r:id="rId5" imgW="1574640" imgH="44424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2368" y="3795339"/>
                        <a:ext cx="2963863" cy="725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/>
          <p:nvPr/>
        </p:nvSpPr>
        <p:spPr>
          <a:xfrm>
            <a:off x="5592762" y="3810000"/>
            <a:ext cx="3225800" cy="6924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spcBef>
                <a:spcPct val="5000"/>
              </a:spcBef>
            </a:pPr>
            <a:r>
              <a:rPr lang="zh-CN" altLang="en-US" sz="2600" dirty="0">
                <a:solidFill>
                  <a:srgbClr val="000000"/>
                </a:solidFill>
              </a:rPr>
              <a:t>有</a:t>
            </a:r>
            <a:r>
              <a:rPr lang="en-US" altLang="zh-CN" sz="2600" dirty="0">
                <a:solidFill>
                  <a:srgbClr val="000000"/>
                </a:solidFill>
              </a:rPr>
              <a:t>N</a:t>
            </a:r>
            <a:r>
              <a:rPr lang="zh-CN" altLang="en-US" sz="2600" dirty="0">
                <a:solidFill>
                  <a:srgbClr val="000000"/>
                </a:solidFill>
              </a:rPr>
              <a:t>个等间隔</a:t>
            </a:r>
            <a:r>
              <a:rPr lang="zh-CN" altLang="en-US" sz="2600" dirty="0" smtClean="0">
                <a:solidFill>
                  <a:srgbClr val="000000"/>
                </a:solidFill>
              </a:rPr>
              <a:t>极点。</a:t>
            </a:r>
            <a:endParaRPr lang="en-US" altLang="zh-CN" sz="2600" dirty="0">
              <a:solidFill>
                <a:srgbClr val="000000"/>
              </a:solidFill>
            </a:endParaRP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5144497"/>
              </p:ext>
            </p:extLst>
          </p:nvPr>
        </p:nvGraphicFramePr>
        <p:xfrm>
          <a:off x="6192838" y="3057525"/>
          <a:ext cx="2025650" cy="766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0" name="Equation" r:id="rId7" imgW="1117440" imgH="342720" progId="Equation.DSMT4">
                  <p:embed/>
                </p:oleObj>
              </mc:Choice>
              <mc:Fallback>
                <p:oleObj name="Equation" r:id="rId7" imgW="1117440" imgH="34272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92838" y="3057525"/>
                        <a:ext cx="2025650" cy="766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1108725" y="5318789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CC00FF"/>
                </a:solidFill>
                <a:latin typeface="微软雅黑" pitchFamily="34" charset="-122"/>
                <a:ea typeface="微软雅黑" pitchFamily="34" charset="-122"/>
              </a:rPr>
              <a:t>零</a:t>
            </a:r>
            <a:r>
              <a:rPr lang="zh-CN" altLang="en-US" dirty="0" smtClean="0">
                <a:solidFill>
                  <a:srgbClr val="CC00FF"/>
                </a:solidFill>
                <a:latin typeface="微软雅黑" pitchFamily="34" charset="-122"/>
                <a:ea typeface="微软雅黑" pitchFamily="34" charset="-122"/>
              </a:rPr>
              <a:t>极点抵消，因此频率采样结构仍然为</a:t>
            </a:r>
            <a:r>
              <a:rPr lang="en-US" altLang="zh-CN" dirty="0" smtClean="0">
                <a:solidFill>
                  <a:srgbClr val="CC00FF"/>
                </a:solidFill>
                <a:latin typeface="微软雅黑" pitchFamily="34" charset="-122"/>
                <a:ea typeface="微软雅黑" pitchFamily="34" charset="-122"/>
              </a:rPr>
              <a:t>FIR</a:t>
            </a:r>
            <a:r>
              <a:rPr lang="zh-CN" altLang="en-US" dirty="0" smtClean="0">
                <a:solidFill>
                  <a:srgbClr val="CC00FF"/>
                </a:solidFill>
                <a:latin typeface="微软雅黑" pitchFamily="34" charset="-122"/>
                <a:ea typeface="微软雅黑" pitchFamily="34" charset="-122"/>
              </a:rPr>
              <a:t>系统。</a:t>
            </a:r>
            <a:endParaRPr lang="zh-CN" altLang="en-US" dirty="0">
              <a:solidFill>
                <a:srgbClr val="CC00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5120695"/>
              </p:ext>
            </p:extLst>
          </p:nvPr>
        </p:nvGraphicFramePr>
        <p:xfrm>
          <a:off x="3810000" y="4531875"/>
          <a:ext cx="1219200" cy="568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01" name="Equation" r:id="rId9" imgW="672840" imgH="253800" progId="Equation.DSMT4">
                  <p:embed/>
                </p:oleObj>
              </mc:Choice>
              <mc:Fallback>
                <p:oleObj name="Equation" r:id="rId9" imgW="672840" imgH="253800" progId="Equation.DSMT4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0" y="4531875"/>
                        <a:ext cx="1219200" cy="568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Rectangle 10"/>
          <p:cNvSpPr txBox="1">
            <a:spLocks noChangeArrowheads="1"/>
          </p:cNvSpPr>
          <p:nvPr/>
        </p:nvSpPr>
        <p:spPr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5782683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626" name="Rectangle 2"/>
          <p:cNvSpPr>
            <a:spLocks noGrp="1" noChangeArrowheads="1"/>
          </p:cNvSpPr>
          <p:nvPr>
            <p:ph idx="1"/>
          </p:nvPr>
        </p:nvSpPr>
        <p:spPr>
          <a:xfrm>
            <a:off x="228600" y="990600"/>
            <a:ext cx="8686800" cy="5410200"/>
          </a:xfrm>
        </p:spPr>
        <p:txBody>
          <a:bodyPr/>
          <a:lstStyle/>
          <a:p>
            <a:pPr>
              <a:lnSpc>
                <a:spcPct val="110000"/>
              </a:lnSpc>
              <a:buFont typeface="Wingdings" pitchFamily="2" charset="2"/>
              <a:buNone/>
            </a:pPr>
            <a:endParaRPr lang="en-US" altLang="zh-CN" dirty="0">
              <a:latin typeface="华文新魏" pitchFamily="2" charset="-122"/>
            </a:endParaRPr>
          </a:p>
          <a:p>
            <a:pPr algn="ctr">
              <a:lnSpc>
                <a:spcPct val="130000"/>
              </a:lnSpc>
              <a:buFont typeface="Wingdings" pitchFamily="2" charset="2"/>
              <a:buNone/>
            </a:pPr>
            <a:endParaRPr lang="en-US" altLang="zh-CN" sz="3400" dirty="0">
              <a:solidFill>
                <a:schemeClr val="tx2"/>
              </a:solidFill>
            </a:endParaRPr>
          </a:p>
        </p:txBody>
      </p:sp>
      <p:sp>
        <p:nvSpPr>
          <p:cNvPr id="666629" name="Rectangle 5"/>
          <p:cNvSpPr>
            <a:spLocks noChangeArrowheads="1"/>
          </p:cNvSpPr>
          <p:nvPr/>
        </p:nvSpPr>
        <p:spPr bwMode="auto">
          <a:xfrm>
            <a:off x="381000" y="1143000"/>
            <a:ext cx="8382000" cy="4356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优点：</a:t>
            </a:r>
          </a:p>
          <a:p>
            <a:pPr marL="1066800" lvl="1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频响特性调整方便，在频率采样点</a:t>
            </a:r>
            <a:r>
              <a:rPr lang="en-US" altLang="zh-CN" b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ωk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H(</a:t>
            </a:r>
            <a:r>
              <a:rPr lang="en-US" altLang="zh-CN" b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e</a:t>
            </a:r>
            <a:r>
              <a:rPr lang="en-US" altLang="zh-CN" b="0" baseline="30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jωk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)=H(k)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，只要调整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H(k)(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即一阶网络</a:t>
            </a:r>
            <a:r>
              <a:rPr lang="en-US" altLang="zh-CN" b="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</a:t>
            </a:r>
            <a:r>
              <a:rPr lang="en-US" altLang="zh-CN" b="0" baseline="-25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k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(z)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中乘法器的系数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H(k))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，可有效地调整频响特性</a:t>
            </a:r>
            <a:r>
              <a:rPr lang="zh-CN" altLang="en-US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b="0" dirty="0" smtClean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endParaRPr lang="zh-CN" altLang="en-US" b="0" dirty="0">
              <a:solidFill>
                <a:srgbClr val="00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1066800" lvl="1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易于标准化、模块化：只要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h(n)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长度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相同，对于任何频响形状，其梳状滤波器部分和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N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一阶网络部分结构完全相同，只是各支路增益</a:t>
            </a:r>
            <a:r>
              <a:rPr lang="en-US" altLang="zh-CN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H(k)</a:t>
            </a:r>
            <a:r>
              <a:rPr lang="zh-CN" altLang="en-US" b="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不同。这样，相同部分便于标准化、模块化。 </a:t>
            </a:r>
          </a:p>
        </p:txBody>
      </p:sp>
      <p:sp>
        <p:nvSpPr>
          <p:cNvPr id="9" name="Rectangle 10"/>
          <p:cNvSpPr txBox="1">
            <a:spLocks noChangeArrowheads="1"/>
          </p:cNvSpPr>
          <p:nvPr/>
        </p:nvSpPr>
        <p:spPr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6720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674" name="Rectangle 2"/>
          <p:cNvSpPr>
            <a:spLocks noGrp="1" noChangeArrowheads="1"/>
          </p:cNvSpPr>
          <p:nvPr>
            <p:ph idx="1"/>
          </p:nvPr>
        </p:nvSpPr>
        <p:spPr>
          <a:xfrm>
            <a:off x="657225" y="1223963"/>
            <a:ext cx="8101013" cy="4338637"/>
          </a:xfrm>
          <a:noFill/>
          <a:ln>
            <a:noFil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Char char="n"/>
            </a:pPr>
            <a:r>
              <a:rPr lang="zh-CN" altLang="en-US" sz="3000" b="0" kern="120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  <a:cs typeface="+mn-cs"/>
              </a:rPr>
              <a:t>缺点：</a:t>
            </a:r>
          </a:p>
          <a:p>
            <a:pPr lvl="1" defTabSz="2281238" eaLnBrk="1" hangingPunct="1">
              <a:lnSpc>
                <a:spcPct val="20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系统稳定是靠位于单位圆上的</a:t>
            </a:r>
            <a:r>
              <a:rPr lang="en-US" altLang="zh-CN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N</a:t>
            </a:r>
            <a:r>
              <a:rPr lang="zh-CN" altLang="en-US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个零极点对消来保证的，由于寄存器的长度有限，有限字长效应可能使零极点不能完全抵消，影响系统的稳定性。 </a:t>
            </a:r>
          </a:p>
          <a:p>
            <a:pPr lvl="1" defTabSz="2281238" eaLnBrk="1" hangingPunct="1">
              <a:lnSpc>
                <a:spcPct val="20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p"/>
            </a:pPr>
            <a:r>
              <a:rPr lang="zh-CN" altLang="en-US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 由于</a:t>
            </a:r>
            <a:r>
              <a:rPr lang="en-US" altLang="zh-CN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H(k)</a:t>
            </a:r>
            <a:r>
              <a:rPr lang="zh-CN" altLang="en-US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和</a:t>
            </a:r>
            <a:r>
              <a:rPr lang="en-US" altLang="zh-CN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W</a:t>
            </a:r>
            <a:r>
              <a:rPr lang="en-US" altLang="zh-CN" sz="2600" b="0" kern="1200" baseline="300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-</a:t>
            </a:r>
            <a:r>
              <a:rPr lang="en-US" altLang="zh-CN" sz="2600" b="0" kern="1200" baseline="30000" dirty="0" err="1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kN</a:t>
            </a:r>
            <a:r>
              <a:rPr lang="zh-CN" altLang="en-US" sz="2600" b="0" kern="1200" dirty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  <a:cs typeface="+mn-cs"/>
              </a:rPr>
              <a:t>一般为复数，要求乘法器完成复数乘法运算，这对硬件实现是不方便的。</a:t>
            </a:r>
          </a:p>
        </p:txBody>
      </p:sp>
      <p:sp>
        <p:nvSpPr>
          <p:cNvPr id="5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59210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2" name="Rectangle 4"/>
          <p:cNvSpPr>
            <a:spLocks noChangeArrowheads="1"/>
          </p:cNvSpPr>
          <p:nvPr/>
        </p:nvSpPr>
        <p:spPr bwMode="auto">
          <a:xfrm>
            <a:off x="746125" y="1260475"/>
            <a:ext cx="7642225" cy="2690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实现数字信号处理的</a:t>
            </a:r>
            <a:r>
              <a:rPr lang="zh-CN" altLang="en-US" sz="3000" dirty="0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三种</a:t>
            </a:r>
            <a:r>
              <a:rPr lang="zh-CN" altLang="en-US" sz="3000" b="0" dirty="0" smtClean="0"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基本运算单元</a:t>
            </a:r>
            <a:r>
              <a:rPr lang="zh-CN" altLang="en-US" sz="3000" b="0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：</a:t>
            </a:r>
            <a:r>
              <a:rPr lang="zh-CN" altLang="en-US" sz="3000" b="0" dirty="0" smtClean="0">
                <a:solidFill>
                  <a:srgbClr val="00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endParaRPr lang="zh-CN" altLang="en-US" sz="3000" b="0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加法器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单位延迟器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 smtClean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常数乘法器</a:t>
            </a:r>
          </a:p>
        </p:txBody>
      </p:sp>
      <p:sp>
        <p:nvSpPr>
          <p:cNvPr id="427013" name="Rectangle 5"/>
          <p:cNvSpPr>
            <a:spLocks noChangeArrowheads="1"/>
          </p:cNvSpPr>
          <p:nvPr/>
        </p:nvSpPr>
        <p:spPr bwMode="auto">
          <a:xfrm>
            <a:off x="792163" y="3833813"/>
            <a:ext cx="7561262" cy="2160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609600" indent="-609600" defTabSz="2281238" eaLnBrk="1" hangingPunct="1">
              <a:lnSpc>
                <a:spcPct val="110000"/>
              </a:lnSpc>
              <a:spcBef>
                <a:spcPct val="20000"/>
              </a:spcBef>
              <a:buClr>
                <a:schemeClr val="accent5">
                  <a:lumMod val="50000"/>
                </a:schemeClr>
              </a:buClr>
              <a:buSzPct val="65000"/>
              <a:buFont typeface="Wingdings" pitchFamily="2" charset="2"/>
              <a:buChar char="n"/>
            </a:pPr>
            <a:r>
              <a:rPr lang="zh-CN" altLang="en-US" sz="3000" b="0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三种基本运算的表示法： 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方框图法</a:t>
            </a:r>
          </a:p>
          <a:p>
            <a:pPr marL="990600" lvl="1" indent="-646113" defTabSz="2281238" eaLnBrk="1" hangingPunct="1">
              <a:lnSpc>
                <a:spcPct val="110000"/>
              </a:lnSpc>
              <a:spcBef>
                <a:spcPct val="20000"/>
              </a:spcBef>
              <a:buClr>
                <a:srgbClr val="4C6D4E"/>
              </a:buClr>
              <a:buSzPct val="60000"/>
              <a:buFont typeface="Wingdings" pitchFamily="2" charset="2"/>
              <a:buChar char="q"/>
            </a:pPr>
            <a:r>
              <a:rPr lang="zh-CN" altLang="en-US" sz="2600" b="0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itchFamily="34" charset="-122"/>
                <a:ea typeface="微软雅黑" pitchFamily="34" charset="-122"/>
              </a:rPr>
              <a:t>信号流图法</a:t>
            </a:r>
          </a:p>
        </p:txBody>
      </p:sp>
      <p:sp>
        <p:nvSpPr>
          <p:cNvPr id="427018" name="Rectangle 10"/>
          <p:cNvSpPr>
            <a:spLocks noChangeArrowheads="1"/>
          </p:cNvSpPr>
          <p:nvPr/>
        </p:nvSpPr>
        <p:spPr bwMode="auto">
          <a:xfrm>
            <a:off x="939800" y="152400"/>
            <a:ext cx="6299200" cy="569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r>
              <a:rPr lang="en-US" altLang="zh-CN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200" dirty="0" smtClean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、用</a:t>
            </a:r>
            <a:r>
              <a:rPr lang="zh-CN" altLang="en-US" sz="3200" dirty="0">
                <a:solidFill>
                  <a:srgbClr val="003399"/>
                </a:solidFill>
                <a:latin typeface="微软雅黑" pitchFamily="34" charset="-122"/>
                <a:ea typeface="微软雅黑" pitchFamily="34" charset="-122"/>
              </a:rPr>
              <a:t>信号流图表示网络结构</a:t>
            </a:r>
          </a:p>
        </p:txBody>
      </p:sp>
    </p:spTree>
    <p:extLst>
      <p:ext uri="{BB962C8B-B14F-4D97-AF65-F5344CB8AC3E}">
        <p14:creationId xmlns:p14="http://schemas.microsoft.com/office/powerpoint/2010/main" val="30125013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4270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4270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4270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4270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270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6" dur="500"/>
                                        <p:tgtEl>
                                          <p:spTgt spid="4270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9" dur="500"/>
                                        <p:tgtEl>
                                          <p:spTgt spid="4270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2" grpId="0" build="p"/>
      <p:bldP spid="427013" grpId="0" build="p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701" name="Rectangle 5"/>
          <p:cNvSpPr>
            <a:spLocks noGrp="1" noChangeArrowheads="1"/>
          </p:cNvSpPr>
          <p:nvPr>
            <p:ph type="title"/>
          </p:nvPr>
        </p:nvSpPr>
        <p:spPr>
          <a:xfrm>
            <a:off x="152400" y="914400"/>
            <a:ext cx="7086600" cy="838200"/>
          </a:xfrm>
          <a:noFill/>
          <a:ln/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修正</a:t>
            </a:r>
            <a:r>
              <a:rPr lang="zh-CN" altLang="en-US" sz="2800" b="1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结构</a:t>
            </a:r>
          </a:p>
        </p:txBody>
      </p:sp>
      <p:sp>
        <p:nvSpPr>
          <p:cNvPr id="669699" name="Rectangle 3"/>
          <p:cNvSpPr>
            <a:spLocks noGrp="1" noChangeArrowheads="1"/>
          </p:cNvSpPr>
          <p:nvPr>
            <p:ph idx="1"/>
          </p:nvPr>
        </p:nvSpPr>
        <p:spPr>
          <a:xfrm>
            <a:off x="476250" y="1685925"/>
            <a:ext cx="8229600" cy="4530725"/>
          </a:xfrm>
        </p:spPr>
        <p:txBody>
          <a:bodyPr/>
          <a:lstStyle/>
          <a:p>
            <a:r>
              <a:rPr lang="zh-CN" altLang="en-US" sz="2800" dirty="0"/>
              <a:t>单位圆上的所有零、极点向内收缩到半径为</a:t>
            </a:r>
            <a:r>
              <a:rPr lang="en-US" altLang="zh-CN" sz="2800" dirty="0"/>
              <a:t>r</a:t>
            </a:r>
            <a:r>
              <a:rPr lang="zh-CN" altLang="en-US" sz="2800" dirty="0"/>
              <a:t>的圆上， 这里</a:t>
            </a:r>
            <a:r>
              <a:rPr lang="en-US" altLang="zh-CN" sz="2800" dirty="0"/>
              <a:t>r</a:t>
            </a:r>
            <a:r>
              <a:rPr lang="zh-CN" altLang="en-US" sz="2800" dirty="0"/>
              <a:t>稍小于</a:t>
            </a:r>
            <a:r>
              <a:rPr lang="en-US" altLang="zh-CN" sz="2800" dirty="0"/>
              <a:t>1</a:t>
            </a:r>
            <a:r>
              <a:rPr lang="zh-CN" altLang="en-US" sz="2800" dirty="0"/>
              <a:t>。</a:t>
            </a:r>
            <a:r>
              <a:rPr lang="zh-CN" altLang="en-US" sz="2800" dirty="0">
                <a:solidFill>
                  <a:srgbClr val="080808"/>
                </a:solidFill>
                <a:latin typeface="华文新魏" pitchFamily="2" charset="-122"/>
              </a:rPr>
              <a:t>这样，以</a:t>
            </a:r>
            <a:r>
              <a:rPr lang="en-US" altLang="zh-CN" sz="2800" dirty="0">
                <a:solidFill>
                  <a:schemeClr val="accent2"/>
                </a:solidFill>
                <a:latin typeface="华文新魏" pitchFamily="2" charset="-122"/>
              </a:rPr>
              <a:t>z/r</a:t>
            </a:r>
            <a:r>
              <a:rPr lang="zh-CN" altLang="en-US" sz="2800" dirty="0">
                <a:solidFill>
                  <a:schemeClr val="accent2"/>
                </a:solidFill>
                <a:latin typeface="华文新魏" pitchFamily="2" charset="-122"/>
              </a:rPr>
              <a:t>代替原</a:t>
            </a:r>
            <a:r>
              <a:rPr lang="en-US" altLang="zh-CN" sz="2800" dirty="0">
                <a:solidFill>
                  <a:schemeClr val="accent2"/>
                </a:solidFill>
                <a:latin typeface="华文新魏" pitchFamily="2" charset="-122"/>
              </a:rPr>
              <a:t>H(z)</a:t>
            </a:r>
            <a:r>
              <a:rPr lang="zh-CN" altLang="en-US" sz="2800" dirty="0">
                <a:solidFill>
                  <a:schemeClr val="accent2"/>
                </a:solidFill>
                <a:latin typeface="华文新魏" pitchFamily="2" charset="-122"/>
              </a:rPr>
              <a:t>表示式中</a:t>
            </a:r>
            <a:r>
              <a:rPr lang="en-US" altLang="zh-CN" sz="2800" dirty="0">
                <a:solidFill>
                  <a:schemeClr val="accent2"/>
                </a:solidFill>
                <a:latin typeface="华文新魏" pitchFamily="2" charset="-122"/>
              </a:rPr>
              <a:t>z</a:t>
            </a:r>
            <a:r>
              <a:rPr lang="zh-CN" altLang="en-US" sz="2800" dirty="0">
                <a:solidFill>
                  <a:schemeClr val="accent2"/>
                </a:solidFill>
                <a:latin typeface="华文新魏" pitchFamily="2" charset="-122"/>
              </a:rPr>
              <a:t>，</a:t>
            </a:r>
            <a:r>
              <a:rPr lang="zh-CN" altLang="en-US" sz="2800" dirty="0"/>
              <a:t>此时</a:t>
            </a:r>
            <a:r>
              <a:rPr lang="en-US" altLang="zh-CN" sz="2800" dirty="0"/>
              <a:t>H(z)</a:t>
            </a:r>
            <a:r>
              <a:rPr lang="zh-CN" altLang="en-US" sz="2800" dirty="0"/>
              <a:t>为</a:t>
            </a:r>
          </a:p>
          <a:p>
            <a:endParaRPr lang="zh-CN" altLang="en-US" sz="2800" dirty="0"/>
          </a:p>
          <a:p>
            <a:endParaRPr lang="zh-CN" altLang="en-US" sz="2800" dirty="0" smtClean="0"/>
          </a:p>
          <a:p>
            <a:endParaRPr lang="zh-CN" altLang="en-US" sz="1000" dirty="0"/>
          </a:p>
          <a:p>
            <a:r>
              <a:rPr lang="en-US" altLang="zh-CN" sz="2800" dirty="0" err="1"/>
              <a:t>Hr</a:t>
            </a:r>
            <a:r>
              <a:rPr lang="en-US" altLang="zh-CN" sz="2800" dirty="0"/>
              <a:t>(k)</a:t>
            </a:r>
            <a:r>
              <a:rPr lang="zh-CN" altLang="en-US" sz="2800" dirty="0"/>
              <a:t>是在</a:t>
            </a:r>
            <a:r>
              <a:rPr lang="en-US" altLang="zh-CN" sz="2800" dirty="0"/>
              <a:t>r</a:t>
            </a:r>
            <a:r>
              <a:rPr lang="zh-CN" altLang="en-US" sz="2800" dirty="0"/>
              <a:t>圆上对</a:t>
            </a:r>
            <a:r>
              <a:rPr lang="en-US" altLang="zh-CN" sz="2800" dirty="0"/>
              <a:t>H(z)</a:t>
            </a:r>
            <a:r>
              <a:rPr lang="zh-CN" altLang="en-US" sz="2800" dirty="0"/>
              <a:t>的</a:t>
            </a:r>
            <a:r>
              <a:rPr lang="en-US" altLang="zh-CN" sz="2800" dirty="0"/>
              <a:t>N</a:t>
            </a:r>
            <a:r>
              <a:rPr lang="zh-CN" altLang="en-US" sz="2800" dirty="0"/>
              <a:t>点等间隔采样之值。由于</a:t>
            </a:r>
            <a:r>
              <a:rPr lang="en-US" altLang="zh-CN" sz="2800" dirty="0"/>
              <a:t>r≈1</a:t>
            </a:r>
            <a:r>
              <a:rPr lang="zh-CN" altLang="en-US" sz="2800" dirty="0"/>
              <a:t>，所以，可近似取</a:t>
            </a:r>
            <a:r>
              <a:rPr lang="en-US" altLang="zh-CN" sz="2800" dirty="0" err="1"/>
              <a:t>Hr</a:t>
            </a:r>
            <a:r>
              <a:rPr lang="en-US" altLang="zh-CN" sz="2800" dirty="0"/>
              <a:t>(k)=H(k)</a:t>
            </a:r>
            <a:r>
              <a:rPr lang="zh-CN" altLang="en-US" sz="2800" dirty="0"/>
              <a:t>。</a:t>
            </a:r>
          </a:p>
          <a:p>
            <a:endParaRPr lang="en-US" altLang="zh-CN" sz="2800" dirty="0"/>
          </a:p>
        </p:txBody>
      </p:sp>
      <p:graphicFrame>
        <p:nvGraphicFramePr>
          <p:cNvPr id="66970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3101507"/>
              </p:ext>
            </p:extLst>
          </p:nvPr>
        </p:nvGraphicFramePr>
        <p:xfrm>
          <a:off x="1295400" y="3352800"/>
          <a:ext cx="579120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4" name="Equation" r:id="rId3" imgW="2273040" imgH="444240" progId="Equation.3">
                  <p:embed/>
                </p:oleObj>
              </mc:Choice>
              <mc:Fallback>
                <p:oleObj name="Equation" r:id="rId3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3352800"/>
                        <a:ext cx="579120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6970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0385261"/>
              </p:ext>
            </p:extLst>
          </p:nvPr>
        </p:nvGraphicFramePr>
        <p:xfrm>
          <a:off x="1295400" y="5638800"/>
          <a:ext cx="5791200" cy="1131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575" name="Equation" r:id="rId5" imgW="2273040" imgH="444240" progId="Equation.3">
                  <p:embed/>
                </p:oleObj>
              </mc:Choice>
              <mc:Fallback>
                <p:oleObj name="Equation" r:id="rId5" imgW="22730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5638800"/>
                        <a:ext cx="5791200" cy="1131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93516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69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69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731" name="Rectangle 11"/>
          <p:cNvSpPr>
            <a:spLocks noChangeArrowheads="1"/>
          </p:cNvSpPr>
          <p:nvPr/>
        </p:nvSpPr>
        <p:spPr bwMode="auto">
          <a:xfrm>
            <a:off x="212993" y="1905000"/>
            <a:ext cx="853440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25000"/>
              </a:spcBef>
              <a:buClr>
                <a:srgbClr val="009999"/>
              </a:buClr>
            </a:pPr>
            <a:r>
              <a:rPr kumimoji="1" lang="zh-CN" altLang="en-US" b="0" dirty="0" smtClean="0">
                <a:solidFill>
                  <a:srgbClr val="080808"/>
                </a:solidFill>
                <a:latin typeface="黑体" pitchFamily="49" charset="-122"/>
              </a:rPr>
              <a:t>若</a:t>
            </a:r>
            <a:r>
              <a:rPr kumimoji="1" lang="en-US" altLang="zh-CN" b="0" dirty="0" smtClean="0">
                <a:solidFill>
                  <a:srgbClr val="080808"/>
                </a:solidFill>
                <a:latin typeface="黑体" pitchFamily="49" charset="-122"/>
              </a:rPr>
              <a:t>h(n)</a:t>
            </a:r>
            <a:r>
              <a:rPr kumimoji="1" lang="zh-CN" altLang="en-US" b="0" dirty="0" smtClean="0">
                <a:solidFill>
                  <a:srgbClr val="080808"/>
                </a:solidFill>
                <a:latin typeface="黑体" pitchFamily="49" charset="-122"/>
              </a:rPr>
              <a:t>是实序列，根据其</a:t>
            </a:r>
            <a:r>
              <a:rPr kumimoji="1" lang="en-US" altLang="zh-CN" sz="2000" b="0" dirty="0" smtClean="0">
                <a:solidFill>
                  <a:srgbClr val="080808"/>
                </a:solidFill>
                <a:latin typeface="黑体" pitchFamily="49" charset="-122"/>
              </a:rPr>
              <a:t>DFT</a:t>
            </a:r>
            <a:r>
              <a:rPr kumimoji="1" lang="zh-CN" altLang="en-US" b="0" dirty="0" smtClean="0">
                <a:solidFill>
                  <a:srgbClr val="080808"/>
                </a:solidFill>
                <a:latin typeface="黑体" pitchFamily="49" charset="-122"/>
              </a:rPr>
              <a:t>变换对称性，                 旋转因子</a:t>
            </a:r>
            <a:r>
              <a:rPr kumimoji="1" lang="zh-CN" altLang="en-US" sz="2000" b="0" dirty="0" smtClean="0">
                <a:solidFill>
                  <a:srgbClr val="4C6D4E"/>
                </a:solidFill>
                <a:latin typeface="黑体" pitchFamily="49" charset="-122"/>
              </a:rPr>
              <a:t>                    </a:t>
            </a:r>
            <a:endParaRPr kumimoji="1" lang="zh-CN" altLang="en-US" sz="2000" b="0" dirty="0" smtClean="0">
              <a:solidFill>
                <a:srgbClr val="080808"/>
              </a:solidFill>
              <a:latin typeface="黑体" pitchFamily="49" charset="-122"/>
            </a:endParaRPr>
          </a:p>
        </p:txBody>
      </p:sp>
      <p:graphicFrame>
        <p:nvGraphicFramePr>
          <p:cNvPr id="67072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8593591"/>
              </p:ext>
            </p:extLst>
          </p:nvPr>
        </p:nvGraphicFramePr>
        <p:xfrm>
          <a:off x="1586181" y="2560638"/>
          <a:ext cx="24225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0" name="Equation" r:id="rId3" imgW="1066680" imgH="241200" progId="Equation.3">
                  <p:embed/>
                </p:oleObj>
              </mc:Choice>
              <mc:Fallback>
                <p:oleObj name="Equation" r:id="rId3" imgW="10666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6181" y="2560638"/>
                        <a:ext cx="24225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072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4873534"/>
              </p:ext>
            </p:extLst>
          </p:nvPr>
        </p:nvGraphicFramePr>
        <p:xfrm>
          <a:off x="5770831" y="2020888"/>
          <a:ext cx="2663825" cy="576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01" name="公式" r:id="rId5" imgW="1130040" imgH="228600" progId="Equation.3">
                  <p:embed/>
                </p:oleObj>
              </mc:Choice>
              <mc:Fallback>
                <p:oleObj name="公式" r:id="rId5" imgW="11300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70831" y="2020888"/>
                        <a:ext cx="2663825" cy="576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70725" name="Group 5"/>
          <p:cNvGrpSpPr>
            <a:grpSpLocks/>
          </p:cNvGrpSpPr>
          <p:nvPr/>
        </p:nvGrpSpPr>
        <p:grpSpPr bwMode="auto">
          <a:xfrm>
            <a:off x="1295400" y="3276600"/>
            <a:ext cx="7056438" cy="3330575"/>
            <a:chOff x="385" y="1434"/>
            <a:chExt cx="5035" cy="2654"/>
          </a:xfrm>
        </p:grpSpPr>
        <p:pic>
          <p:nvPicPr>
            <p:cNvPr id="670726" name="Picture 6" descr="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5" y="1434"/>
              <a:ext cx="5035" cy="2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0727" name="Text Box 7"/>
            <p:cNvSpPr txBox="1">
              <a:spLocks noChangeArrowheads="1"/>
            </p:cNvSpPr>
            <p:nvPr/>
          </p:nvSpPr>
          <p:spPr bwMode="auto">
            <a:xfrm>
              <a:off x="975" y="3838"/>
              <a:ext cx="9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i="1" smtClean="0">
                  <a:solidFill>
                    <a:srgbClr val="000000"/>
                  </a:solidFill>
                  <a:latin typeface="黑体" pitchFamily="49" charset="-122"/>
                </a:rPr>
                <a:t>N</a:t>
              </a:r>
              <a:r>
                <a:rPr lang="zh-CN" altLang="en-US" sz="2000" smtClean="0">
                  <a:solidFill>
                    <a:srgbClr val="000000"/>
                  </a:solidFill>
                  <a:latin typeface="黑体" pitchFamily="49" charset="-122"/>
                </a:rPr>
                <a:t>为偶数</a:t>
              </a:r>
            </a:p>
          </p:txBody>
        </p:sp>
        <p:sp>
          <p:nvSpPr>
            <p:cNvPr id="670728" name="Text Box 8"/>
            <p:cNvSpPr txBox="1">
              <a:spLocks noChangeArrowheads="1"/>
            </p:cNvSpPr>
            <p:nvPr/>
          </p:nvSpPr>
          <p:spPr bwMode="auto">
            <a:xfrm>
              <a:off x="3515" y="3838"/>
              <a:ext cx="907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lang="en-US" altLang="zh-CN" sz="2000" i="1" smtClean="0">
                  <a:solidFill>
                    <a:srgbClr val="000000"/>
                  </a:solidFill>
                  <a:latin typeface="黑体" pitchFamily="49" charset="-122"/>
                </a:rPr>
                <a:t>N</a:t>
              </a:r>
              <a:r>
                <a:rPr lang="zh-CN" altLang="en-US" sz="2000" smtClean="0">
                  <a:solidFill>
                    <a:srgbClr val="000000"/>
                  </a:solidFill>
                  <a:latin typeface="黑体" pitchFamily="49" charset="-122"/>
                </a:rPr>
                <a:t>为奇数</a:t>
              </a:r>
            </a:p>
          </p:txBody>
        </p:sp>
      </p:grpSp>
      <p:sp>
        <p:nvSpPr>
          <p:cNvPr id="15" name="Rectangle 5"/>
          <p:cNvSpPr txBox="1">
            <a:spLocks noChangeArrowheads="1"/>
          </p:cNvSpPr>
          <p:nvPr/>
        </p:nvSpPr>
        <p:spPr>
          <a:xfrm>
            <a:off x="152400" y="1066800"/>
            <a:ext cx="7086600" cy="838200"/>
          </a:xfrm>
          <a:prstGeom prst="rect">
            <a:avLst/>
          </a:prstGeom>
          <a:noFill/>
          <a:ln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修正结构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6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761737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670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1746" name="Group 2"/>
          <p:cNvGrpSpPr>
            <a:grpSpLocks/>
          </p:cNvGrpSpPr>
          <p:nvPr/>
        </p:nvGrpSpPr>
        <p:grpSpPr bwMode="auto">
          <a:xfrm>
            <a:off x="569492" y="1676400"/>
            <a:ext cx="8207375" cy="4392612"/>
            <a:chOff x="295" y="1253"/>
            <a:chExt cx="5170" cy="2767"/>
          </a:xfrm>
        </p:grpSpPr>
        <p:graphicFrame>
          <p:nvGraphicFramePr>
            <p:cNvPr id="671747" name="Object 3"/>
            <p:cNvGraphicFramePr>
              <a:graphicFrameLocks noChangeAspect="1"/>
            </p:cNvGraphicFramePr>
            <p:nvPr/>
          </p:nvGraphicFramePr>
          <p:xfrm>
            <a:off x="340" y="1625"/>
            <a:ext cx="3360" cy="239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622" name="Equation" r:id="rId3" imgW="2387520" imgH="1701720" progId="Equation.3">
                    <p:embed/>
                  </p:oleObj>
                </mc:Choice>
                <mc:Fallback>
                  <p:oleObj name="Equation" r:id="rId3" imgW="2387520" imgH="17017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" y="1625"/>
                          <a:ext cx="3360" cy="239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671748" name="Object 4"/>
            <p:cNvGraphicFramePr>
              <a:graphicFrameLocks noChangeAspect="1"/>
            </p:cNvGraphicFramePr>
            <p:nvPr/>
          </p:nvGraphicFramePr>
          <p:xfrm>
            <a:off x="4014" y="2387"/>
            <a:ext cx="1296" cy="49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1623" name="Equation" r:id="rId5" imgW="1041120" imgH="393480" progId="Equation.3">
                    <p:embed/>
                  </p:oleObj>
                </mc:Choice>
                <mc:Fallback>
                  <p:oleObj name="Equation" r:id="rId5" imgW="1041120" imgH="3934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387"/>
                          <a:ext cx="1296" cy="49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671749" name="Text Box 5"/>
            <p:cNvSpPr txBox="1">
              <a:spLocks noChangeArrowheads="1"/>
            </p:cNvSpPr>
            <p:nvPr/>
          </p:nvSpPr>
          <p:spPr bwMode="auto">
            <a:xfrm>
              <a:off x="295" y="1253"/>
              <a:ext cx="517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eaLnBrk="1" hangingPunct="1">
                <a:spcBef>
                  <a:spcPct val="50000"/>
                </a:spcBef>
              </a:pPr>
              <a:r>
                <a:rPr kumimoji="1" lang="zh-CN" altLang="en-US" dirty="0" smtClean="0">
                  <a:solidFill>
                    <a:srgbClr val="000000"/>
                  </a:solidFill>
                  <a:ea typeface="宋体" pitchFamily="2" charset="-122"/>
                </a:rPr>
                <a:t>将</a:t>
              </a:r>
              <a:r>
                <a:rPr kumimoji="1" lang="en-US" altLang="zh-CN" i="1" dirty="0" err="1" smtClean="0">
                  <a:solidFill>
                    <a:srgbClr val="000000"/>
                  </a:solidFill>
                  <a:ea typeface="宋体" pitchFamily="2" charset="-122"/>
                </a:rPr>
                <a:t>H</a:t>
              </a:r>
              <a:r>
                <a:rPr kumimoji="1" lang="en-US" altLang="zh-CN" i="1" baseline="-25000" dirty="0" err="1" smtClean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(</a:t>
              </a:r>
              <a:r>
                <a:rPr kumimoji="1" lang="en-US" altLang="zh-CN" i="1" dirty="0" smtClean="0">
                  <a:solidFill>
                    <a:srgbClr val="000000"/>
                  </a:solidFill>
                  <a:ea typeface="宋体" pitchFamily="2" charset="-122"/>
                </a:rPr>
                <a:t>z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)</a:t>
              </a:r>
              <a:r>
                <a:rPr kumimoji="1" lang="zh-CN" altLang="en-US" dirty="0" smtClean="0">
                  <a:solidFill>
                    <a:srgbClr val="000000"/>
                  </a:solidFill>
                  <a:ea typeface="宋体" pitchFamily="2" charset="-122"/>
                </a:rPr>
                <a:t>和</a:t>
              </a:r>
              <a:r>
                <a:rPr kumimoji="1" lang="en-US" altLang="zh-CN" i="1" dirty="0" smtClean="0">
                  <a:solidFill>
                    <a:srgbClr val="000000"/>
                  </a:solidFill>
                  <a:ea typeface="宋体" pitchFamily="2" charset="-122"/>
                </a:rPr>
                <a:t>H</a:t>
              </a:r>
              <a:r>
                <a:rPr kumimoji="1" lang="en-US" altLang="zh-CN" i="1" baseline="-25000" dirty="0" smtClean="0">
                  <a:solidFill>
                    <a:srgbClr val="000000"/>
                  </a:solidFill>
                  <a:ea typeface="宋体" pitchFamily="2" charset="-122"/>
                </a:rPr>
                <a:t>N-k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(</a:t>
              </a:r>
              <a:r>
                <a:rPr kumimoji="1" lang="en-US" altLang="zh-CN" i="1" dirty="0" smtClean="0">
                  <a:solidFill>
                    <a:srgbClr val="000000"/>
                  </a:solidFill>
                  <a:ea typeface="宋体" pitchFamily="2" charset="-122"/>
                </a:rPr>
                <a:t>z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)</a:t>
              </a:r>
              <a:r>
                <a:rPr kumimoji="1" lang="zh-CN" altLang="en-US" dirty="0" smtClean="0">
                  <a:solidFill>
                    <a:srgbClr val="000000"/>
                  </a:solidFill>
                  <a:ea typeface="宋体" pitchFamily="2" charset="-122"/>
                </a:rPr>
                <a:t>合并为一个二阶实系数网络， 记为</a:t>
              </a:r>
              <a:r>
                <a:rPr kumimoji="1" lang="en-US" altLang="zh-CN" i="1" dirty="0" err="1" smtClean="0">
                  <a:solidFill>
                    <a:srgbClr val="000000"/>
                  </a:solidFill>
                  <a:ea typeface="宋体" pitchFamily="2" charset="-122"/>
                </a:rPr>
                <a:t>H</a:t>
              </a:r>
              <a:r>
                <a:rPr kumimoji="1" lang="en-US" altLang="zh-CN" i="1" baseline="-25000" dirty="0" err="1" smtClean="0">
                  <a:solidFill>
                    <a:srgbClr val="000000"/>
                  </a:solidFill>
                  <a:ea typeface="宋体" pitchFamily="2" charset="-122"/>
                </a:rPr>
                <a:t>k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(</a:t>
              </a:r>
              <a:r>
                <a:rPr kumimoji="1" lang="en-US" altLang="zh-CN" i="1" dirty="0" smtClean="0">
                  <a:solidFill>
                    <a:srgbClr val="000000"/>
                  </a:solidFill>
                  <a:ea typeface="宋体" pitchFamily="2" charset="-122"/>
                </a:rPr>
                <a:t>z</a:t>
              </a:r>
              <a:r>
                <a:rPr kumimoji="1" lang="en-US" altLang="zh-CN" dirty="0" smtClean="0">
                  <a:solidFill>
                    <a:srgbClr val="000000"/>
                  </a:solidFill>
                  <a:ea typeface="宋体" pitchFamily="2" charset="-122"/>
                </a:rPr>
                <a:t>)</a:t>
              </a:r>
            </a:p>
          </p:txBody>
        </p:sp>
      </p:grpSp>
      <p:sp>
        <p:nvSpPr>
          <p:cNvPr id="671750" name="Rectangle 6"/>
          <p:cNvSpPr>
            <a:spLocks noChangeArrowheads="1"/>
          </p:cNvSpPr>
          <p:nvPr/>
        </p:nvSpPr>
        <p:spPr bwMode="auto">
          <a:xfrm>
            <a:off x="457200" y="954088"/>
            <a:ext cx="8229600" cy="1139825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(7)</a:t>
            </a:r>
            <a:r>
              <a:rPr lang="zh-CN" altLang="en-US" sz="2800" dirty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  <a:cs typeface="+mj-cs"/>
              </a:rPr>
              <a:t>修正结构</a:t>
            </a: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269821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770" name="Text Box 2"/>
          <p:cNvSpPr txBox="1">
            <a:spLocks noChangeArrowheads="1"/>
          </p:cNvSpPr>
          <p:nvPr/>
        </p:nvSpPr>
        <p:spPr bwMode="auto">
          <a:xfrm>
            <a:off x="1143000" y="2049462"/>
            <a:ext cx="1104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1" hangingPunct="1"/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式中</a:t>
            </a: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: </a:t>
            </a:r>
          </a:p>
        </p:txBody>
      </p:sp>
      <p:graphicFrame>
        <p:nvGraphicFramePr>
          <p:cNvPr id="6727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3513354"/>
              </p:ext>
            </p:extLst>
          </p:nvPr>
        </p:nvGraphicFramePr>
        <p:xfrm>
          <a:off x="2681288" y="1981200"/>
          <a:ext cx="3352800" cy="1268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7" name="Equation" r:id="rId3" imgW="1409400" imgH="533160" progId="Equation.3">
                  <p:embed/>
                </p:oleObj>
              </mc:Choice>
              <mc:Fallback>
                <p:oleObj name="Equation" r:id="rId3" imgW="1409400" imgH="533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1288" y="1981200"/>
                        <a:ext cx="3352800" cy="1268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2772" name="Text Box 4"/>
          <p:cNvSpPr txBox="1">
            <a:spLocks noChangeArrowheads="1"/>
          </p:cNvSpPr>
          <p:nvPr/>
        </p:nvSpPr>
        <p:spPr bwMode="auto">
          <a:xfrm>
            <a:off x="0" y="3330575"/>
            <a:ext cx="8915400" cy="639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b="0" smtClean="0">
                <a:solidFill>
                  <a:srgbClr val="000000"/>
                </a:solidFill>
                <a:latin typeface="Times New Roman" pitchFamily="18" charset="0"/>
              </a:rPr>
              <a:t>        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该二阶网络是一个谐振频率为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ω</a:t>
            </a:r>
            <a:r>
              <a:rPr kumimoji="1" lang="en-US" altLang="zh-CN" i="1" baseline="-25000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=2π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k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/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的谐振器         </a:t>
            </a:r>
          </a:p>
        </p:txBody>
      </p:sp>
      <p:graphicFrame>
        <p:nvGraphicFramePr>
          <p:cNvPr id="672773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3050765"/>
              </p:ext>
            </p:extLst>
          </p:nvPr>
        </p:nvGraphicFramePr>
        <p:xfrm>
          <a:off x="4713288" y="43846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8" name="Equation" r:id="rId5" imgW="114120" imgH="215640" progId="Equation.3">
                  <p:embed/>
                </p:oleObj>
              </mc:Choice>
              <mc:Fallback>
                <p:oleObj name="Equation" r:id="rId5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3288" y="438467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2774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8695321"/>
              </p:ext>
            </p:extLst>
          </p:nvPr>
        </p:nvGraphicFramePr>
        <p:xfrm>
          <a:off x="1601788" y="3916362"/>
          <a:ext cx="5943600" cy="2941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679" name="VISIO" r:id="rId7" imgW="2213640" imgH="1094760" progId="Visio.Drawing.4">
                  <p:embed/>
                </p:oleObj>
              </mc:Choice>
              <mc:Fallback>
                <p:oleObj name="VISIO" r:id="rId7" imgW="2213640" imgH="1094760" progId="Visio.Drawing.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1788" y="3916362"/>
                        <a:ext cx="5943600" cy="2941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5"/>
          <p:cNvSpPr txBox="1">
            <a:spLocks noChangeArrowheads="1"/>
          </p:cNvSpPr>
          <p:nvPr/>
        </p:nvSpPr>
        <p:spPr>
          <a:xfrm>
            <a:off x="533400" y="1066800"/>
            <a:ext cx="7086600" cy="838200"/>
          </a:xfrm>
          <a:prstGeom prst="rect">
            <a:avLst/>
          </a:prstGeom>
          <a:noFill/>
          <a:ln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修正结构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7611959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794" name="Text Box 2"/>
          <p:cNvSpPr txBox="1">
            <a:spLocks noChangeArrowheads="1"/>
          </p:cNvSpPr>
          <p:nvPr/>
        </p:nvSpPr>
        <p:spPr bwMode="auto">
          <a:xfrm>
            <a:off x="250825" y="1908175"/>
            <a:ext cx="864235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50000"/>
              </a:lnSpc>
              <a:spcBef>
                <a:spcPct val="50000"/>
              </a:spcBef>
            </a:pP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为偶数，有一对实根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=±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， 除二阶网络外尚有两个对应的一阶网络</a:t>
            </a:r>
            <a:endParaRPr lang="zh-CN" altLang="en-US" sz="1800" b="0" smtClean="0">
              <a:solidFill>
                <a:srgbClr val="000000"/>
              </a:solidFill>
              <a:latin typeface="Times New Roman" pitchFamily="18" charset="0"/>
            </a:endParaRPr>
          </a:p>
        </p:txBody>
      </p:sp>
      <p:graphicFrame>
        <p:nvGraphicFramePr>
          <p:cNvPr id="67379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6599547"/>
              </p:ext>
            </p:extLst>
          </p:nvPr>
        </p:nvGraphicFramePr>
        <p:xfrm>
          <a:off x="2514600" y="2998787"/>
          <a:ext cx="3492500" cy="1898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8" name="Equation" r:id="rId3" imgW="1244520" imgH="812520" progId="Equation.DSMT4">
                  <p:embed/>
                </p:oleObj>
              </mc:Choice>
              <mc:Fallback>
                <p:oleObj name="Equation" r:id="rId3" imgW="1244520" imgH="812520" progId="Equation.DSMT4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998787"/>
                        <a:ext cx="3492500" cy="1898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7379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346730"/>
              </p:ext>
            </p:extLst>
          </p:nvPr>
        </p:nvGraphicFramePr>
        <p:xfrm>
          <a:off x="609600" y="5230812"/>
          <a:ext cx="78486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69" name="Equation" r:id="rId5" imgW="3251160" imgH="457200" progId="Equation.3">
                  <p:embed/>
                </p:oleObj>
              </mc:Choice>
              <mc:Fallback>
                <p:oleObj name="Equation" r:id="rId5" imgW="3251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230812"/>
                        <a:ext cx="784860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5"/>
          <p:cNvSpPr txBox="1">
            <a:spLocks noChangeArrowheads="1"/>
          </p:cNvSpPr>
          <p:nvPr/>
        </p:nvSpPr>
        <p:spPr>
          <a:xfrm>
            <a:off x="533400" y="1066800"/>
            <a:ext cx="7086600" cy="838200"/>
          </a:xfrm>
          <a:prstGeom prst="rect">
            <a:avLst/>
          </a:prstGeom>
          <a:noFill/>
          <a:ln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修正结构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1186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673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73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818" name="Text Box 2"/>
          <p:cNvSpPr txBox="1">
            <a:spLocks noChangeArrowheads="1"/>
          </p:cNvSpPr>
          <p:nvPr/>
        </p:nvSpPr>
        <p:spPr bwMode="auto">
          <a:xfrm>
            <a:off x="212725" y="1806575"/>
            <a:ext cx="8931275" cy="595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>
              <a:lnSpc>
                <a:spcPct val="138000"/>
              </a:lnSpc>
            </a:pP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为奇数，只有一个实根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=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r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，对应于一个一阶网络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H</a:t>
            </a:r>
            <a:r>
              <a:rPr kumimoji="1" lang="en-US" altLang="zh-CN" baseline="-25000" smtClean="0">
                <a:solidFill>
                  <a:srgbClr val="000000"/>
                </a:solidFill>
                <a:latin typeface="Times New Roman" pitchFamily="18" charset="0"/>
              </a:rPr>
              <a:t>0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z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)</a:t>
            </a:r>
          </a:p>
        </p:txBody>
      </p:sp>
      <p:graphicFrame>
        <p:nvGraphicFramePr>
          <p:cNvPr id="674819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18791"/>
              </p:ext>
            </p:extLst>
          </p:nvPr>
        </p:nvGraphicFramePr>
        <p:xfrm>
          <a:off x="746125" y="2797175"/>
          <a:ext cx="640715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659" name="Equation" r:id="rId4" imgW="2654280" imgH="457200" progId="Equation.3">
                  <p:embed/>
                </p:oleObj>
              </mc:Choice>
              <mc:Fallback>
                <p:oleObj name="Equation" r:id="rId4" imgW="265428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25" y="2797175"/>
                        <a:ext cx="6407150" cy="1104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4820" name="Text Box 4"/>
          <p:cNvSpPr txBox="1">
            <a:spLocks noChangeArrowheads="1"/>
          </p:cNvSpPr>
          <p:nvPr/>
        </p:nvSpPr>
        <p:spPr bwMode="auto">
          <a:xfrm>
            <a:off x="228600" y="4254500"/>
            <a:ext cx="8686800" cy="1079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35000"/>
              </a:lnSpc>
              <a:spcBef>
                <a:spcPct val="50000"/>
              </a:spcBef>
            </a:pP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等于奇数时的频率采样修正结构由一个一阶网络结构和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(</a:t>
            </a:r>
            <a:r>
              <a:rPr kumimoji="1" lang="en-US" altLang="zh-CN" i="1" smtClean="0">
                <a:solidFill>
                  <a:srgbClr val="000000"/>
                </a:solidFill>
                <a:latin typeface="Times New Roman" pitchFamily="18" charset="0"/>
              </a:rPr>
              <a:t>N</a:t>
            </a:r>
            <a:r>
              <a:rPr kumimoji="1" lang="en-US" altLang="zh-CN" smtClean="0">
                <a:solidFill>
                  <a:srgbClr val="000000"/>
                </a:solidFill>
                <a:latin typeface="Times New Roman" pitchFamily="18" charset="0"/>
              </a:rPr>
              <a:t>-1)/2</a:t>
            </a:r>
            <a:r>
              <a:rPr kumimoji="1" lang="zh-CN" altLang="en-US" smtClean="0">
                <a:solidFill>
                  <a:srgbClr val="000000"/>
                </a:solidFill>
                <a:latin typeface="Times New Roman" pitchFamily="18" charset="0"/>
              </a:rPr>
              <a:t>个二阶网络结构组成。</a:t>
            </a:r>
            <a:r>
              <a:rPr kumimoji="1" lang="zh-CN" altLang="en-US" b="0" smtClean="0">
                <a:solidFill>
                  <a:srgbClr val="000000"/>
                </a:solidFill>
                <a:latin typeface="Times New Roman" pitchFamily="18" charset="0"/>
              </a:rPr>
              <a:t> </a:t>
            </a:r>
          </a:p>
        </p:txBody>
      </p:sp>
      <p:sp>
        <p:nvSpPr>
          <p:cNvPr id="9" name="Rectangle 5"/>
          <p:cNvSpPr txBox="1">
            <a:spLocks noChangeArrowheads="1"/>
          </p:cNvSpPr>
          <p:nvPr/>
        </p:nvSpPr>
        <p:spPr>
          <a:xfrm>
            <a:off x="533400" y="1066800"/>
            <a:ext cx="7086600" cy="838200"/>
          </a:xfrm>
          <a:prstGeom prst="rect">
            <a:avLst/>
          </a:prstGeom>
          <a:noFill/>
          <a:ln/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黑体" pitchFamily="49" charset="-122"/>
                <a:ea typeface="黑体" pitchFamily="49" charset="-122"/>
              </a:rPr>
              <a:t>修正结构</a:t>
            </a:r>
            <a:endParaRPr lang="zh-CN" altLang="en-US" dirty="0">
              <a:solidFill>
                <a:schemeClr val="accent1">
                  <a:lumMod val="75000"/>
                </a:schemeClr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34167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866" name="Text Box 2"/>
          <p:cNvSpPr txBox="1">
            <a:spLocks noChangeArrowheads="1"/>
          </p:cNvSpPr>
          <p:nvPr/>
        </p:nvSpPr>
        <p:spPr bwMode="auto">
          <a:xfrm>
            <a:off x="161925" y="954088"/>
            <a:ext cx="8763000" cy="556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en-US" altLang="zh-CN" b="0" dirty="0" smtClean="0">
                <a:solidFill>
                  <a:srgbClr val="000000"/>
                </a:solidFill>
                <a:latin typeface="黑体" pitchFamily="49" charset="-122"/>
              </a:rPr>
              <a:t>    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采样点数</a:t>
            </a: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N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较大时，频率采样结构比较复杂，所需的乘法器和延时器比较多。但在以下两种情况，使用频率采样结构比较经济。</a:t>
            </a: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 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b="0" dirty="0" smtClean="0">
                <a:solidFill>
                  <a:srgbClr val="000000"/>
                </a:solidFill>
                <a:latin typeface="黑体" pitchFamily="49" charset="-122"/>
              </a:rPr>
              <a:t>   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（</a:t>
            </a: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1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）对于窄带滤波器，其多数采样值</a:t>
            </a: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H(k)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为零，谐振器柜中只剩下几个所需要的谐振器。这时采用频率采样结构比直接型结构所用的乘法器少，当然存储器还是要比直接型用得多一些。 </a:t>
            </a:r>
          </a:p>
          <a:p>
            <a:pPr algn="just" eaLnBrk="1" hangingPunct="1">
              <a:lnSpc>
                <a:spcPct val="140000"/>
              </a:lnSpc>
              <a:spcBef>
                <a:spcPct val="50000"/>
              </a:spcBef>
            </a:pP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   （</a:t>
            </a:r>
            <a:r>
              <a:rPr kumimoji="1" lang="en-US" altLang="zh-CN" dirty="0" smtClean="0">
                <a:solidFill>
                  <a:srgbClr val="000000"/>
                </a:solidFill>
                <a:latin typeface="黑体" pitchFamily="49" charset="-122"/>
              </a:rPr>
              <a:t>2</a:t>
            </a:r>
            <a:r>
              <a:rPr kumimoji="1" lang="zh-CN" altLang="en-US" dirty="0" smtClean="0">
                <a:solidFill>
                  <a:srgbClr val="000000"/>
                </a:solidFill>
                <a:latin typeface="黑体" pitchFamily="49" charset="-122"/>
              </a:rPr>
              <a:t>）在需要同时使用很多并列的滤波器的情况下，这些并列的滤波器可以采用频率采样结构，大家共用梳状滤波器和谐振柜，只要将各谐振器的输出适当加权组合就能组成各个并列的滤波器。 </a:t>
            </a:r>
          </a:p>
        </p:txBody>
      </p:sp>
      <p:sp>
        <p:nvSpPr>
          <p:cNvPr id="7" name="Rectangle 10"/>
          <p:cNvSpPr txBox="1">
            <a:spLocks noChangeArrowheads="1"/>
          </p:cNvSpPr>
          <p:nvPr/>
        </p:nvSpPr>
        <p:spPr>
          <a:xfrm>
            <a:off x="990600" y="76200"/>
            <a:ext cx="7086600" cy="838200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5pPr>
            <a:lvl6pPr marL="4572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6pPr>
            <a:lvl7pPr marL="9144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7pPr>
            <a:lvl8pPr marL="13716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8pPr>
            <a:lvl9pPr marL="1828800" algn="ctr" rtl="0" eaLnBrk="0" fontAlgn="base" hangingPunct="0">
              <a:lnSpc>
                <a:spcPts val="3000"/>
              </a:lnSpc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2"/>
                </a:solidFill>
                <a:latin typeface="Arial" charset="0"/>
              </a:defRPr>
            </a:lvl9pPr>
          </a:lstStyle>
          <a:p>
            <a:pPr algn="l"/>
            <a:r>
              <a:rPr lang="en-US" altLang="zh-CN" sz="3200" kern="1200" dirty="0" smtClean="0">
                <a:latin typeface="微软雅黑" pitchFamily="34" charset="-122"/>
                <a:ea typeface="微软雅黑" pitchFamily="34" charset="-122"/>
              </a:rPr>
              <a:t>6 FIR</a:t>
            </a:r>
            <a:r>
              <a:rPr lang="zh-CN" altLang="en-US" sz="3200" kern="1200" dirty="0" smtClean="0">
                <a:latin typeface="微软雅黑" pitchFamily="34" charset="-122"/>
                <a:ea typeface="微软雅黑" pitchFamily="34" charset="-122"/>
              </a:rPr>
              <a:t>系统的频率采样结构</a:t>
            </a:r>
            <a:endParaRPr lang="zh-CN" altLang="en-US" sz="3200" kern="12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2689220"/>
      </p:ext>
    </p:extLst>
  </p:cSld>
  <p:clrMapOvr>
    <a:masterClrMapping/>
  </p:clrMapOvr>
  <p:transition>
    <p:comb dir="vert"/>
  </p:transition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76200"/>
            <a:ext cx="3925888" cy="779462"/>
          </a:xfrm>
        </p:spPr>
        <p:txBody>
          <a:bodyPr/>
          <a:lstStyle/>
          <a:p>
            <a:pPr algn="l"/>
            <a:r>
              <a:rPr lang="zh-CN" altLang="en-US" sz="3800" b="1" dirty="0" smtClean="0">
                <a:latin typeface="方正粗黑宋简体" pitchFamily="2" charset="-122"/>
                <a:ea typeface="方正粗黑宋简体" pitchFamily="2" charset="-122"/>
              </a:rPr>
              <a:t>主要</a:t>
            </a:r>
            <a:r>
              <a:rPr lang="zh-CN" altLang="en-US" sz="3800" b="1" dirty="0">
                <a:latin typeface="方正粗黑宋简体" pitchFamily="2" charset="-122"/>
                <a:ea typeface="方正粗黑宋简体" pitchFamily="2" charset="-122"/>
              </a:rPr>
              <a:t>内容</a:t>
            </a:r>
          </a:p>
        </p:txBody>
      </p:sp>
      <p:sp>
        <p:nvSpPr>
          <p:cNvPr id="172035" name="Rectangle 3"/>
          <p:cNvSpPr>
            <a:spLocks noGrp="1" noChangeArrowheads="1"/>
          </p:cNvSpPr>
          <p:nvPr>
            <p:ph idx="1"/>
          </p:nvPr>
        </p:nvSpPr>
        <p:spPr>
          <a:xfrm>
            <a:off x="762000" y="990600"/>
            <a:ext cx="7021513" cy="5267325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1 </a:t>
            </a:r>
            <a:r>
              <a:rPr lang="zh-CN" altLang="en-US" sz="320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为什么学习本章</a:t>
            </a:r>
            <a:endParaRPr lang="zh-CN" altLang="en-US" sz="3200" dirty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2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用信号流图表示网络结构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3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无限长脉冲响应基本网络结构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4 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有限长脉冲响应基本网络结构 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5 </a:t>
            </a:r>
            <a:r>
              <a:rPr lang="en-US" altLang="zh-CN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系统的线性相位结构</a:t>
            </a: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6 FIR</a:t>
            </a:r>
            <a:r>
              <a:rPr lang="zh-CN" altLang="en-US" sz="32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系统的频率采样</a:t>
            </a:r>
            <a:r>
              <a:rPr lang="zh-CN" altLang="en-US" sz="3200" dirty="0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结构</a:t>
            </a:r>
            <a:endParaRPr lang="en-US" altLang="zh-CN" sz="3200" dirty="0" smtClean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>
              <a:lnSpc>
                <a:spcPct val="150000"/>
              </a:lnSpc>
              <a:buFont typeface="Wingdings" pitchFamily="2" charset="2"/>
              <a:buChar char="p"/>
            </a:pPr>
            <a:r>
              <a:rPr lang="en-US" altLang="zh-CN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7 </a:t>
            </a:r>
            <a:r>
              <a:rPr lang="zh-CN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格型网格结构</a:t>
            </a:r>
            <a:endParaRPr lang="zh-CN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9685366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1000"/>
                                        <p:tgtEl>
                                          <p:spTgt spid="172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1000"/>
                                        <p:tgtEl>
                                          <p:spTgt spid="172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1000"/>
                                        <p:tgtEl>
                                          <p:spTgt spid="172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1000"/>
                                        <p:tgtEl>
                                          <p:spTgt spid="172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1000"/>
                                        <p:tgtEl>
                                          <p:spTgt spid="172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1000"/>
                                        <p:tgtEl>
                                          <p:spTgt spid="172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1000"/>
                                        <p:tgtEl>
                                          <p:spTgt spid="172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035" grpId="0" build="p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ext Box 2"/>
          <p:cNvSpPr txBox="1">
            <a:spLocks noChangeArrowheads="1"/>
          </p:cNvSpPr>
          <p:nvPr/>
        </p:nvSpPr>
        <p:spPr bwMode="auto">
          <a:xfrm>
            <a:off x="381000" y="908050"/>
            <a:ext cx="8458200" cy="2763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1pPr>
            <a:lvl2pPr marL="742950" indent="-28575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2pPr>
            <a:lvl3pPr marL="11430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3pPr>
            <a:lvl4pPr marL="16002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4pPr>
            <a:lvl5pPr marL="2057400" indent="-228600" eaLnBrk="0" hangingPunct="0"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charset="-122"/>
              </a:defRPr>
            </a:lvl9pPr>
          </a:lstStyle>
          <a:p>
            <a:pPr eaLnBrk="1" hangingPunct="1">
              <a:lnSpc>
                <a:spcPct val="140000"/>
              </a:lnSpc>
            </a:pPr>
            <a:r>
              <a:rPr lang="zh-CN" altLang="en-US" sz="2800" dirty="0" smtClean="0"/>
              <a:t>全</a:t>
            </a:r>
            <a:r>
              <a:rPr lang="zh-CN" altLang="en-US" sz="2800" dirty="0"/>
              <a:t>零点格型网络结构</a:t>
            </a:r>
            <a:r>
              <a:rPr lang="zh-CN" altLang="en-US" dirty="0"/>
              <a:t>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b="1" dirty="0" smtClean="0"/>
              <a:t>1</a:t>
            </a:r>
            <a:r>
              <a:rPr lang="en-US" altLang="zh-CN" b="1" dirty="0"/>
              <a:t>. </a:t>
            </a:r>
            <a:r>
              <a:rPr lang="zh-CN" altLang="en-US" b="1" dirty="0"/>
              <a:t>全零点格型网络的系统函数</a:t>
            </a:r>
          </a:p>
          <a:p>
            <a:pPr eaLnBrk="1" hangingPunct="1">
              <a:lnSpc>
                <a:spcPct val="14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全</a:t>
            </a:r>
            <a:r>
              <a:rPr lang="zh-CN" altLang="en-US" dirty="0"/>
              <a:t>零点格型网络结构的流</a:t>
            </a:r>
            <a:r>
              <a:rPr lang="zh-CN" altLang="en-US" dirty="0" smtClean="0"/>
              <a:t>图；</a:t>
            </a:r>
            <a:endParaRPr lang="en-US" altLang="zh-CN" dirty="0" smtClean="0"/>
          </a:p>
          <a:p>
            <a:pPr eaLnBrk="1" hangingPunct="1">
              <a:lnSpc>
                <a:spcPct val="14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</a:t>
            </a:r>
            <a:r>
              <a:rPr lang="zh-CN" altLang="en-US" dirty="0" smtClean="0"/>
              <a:t>该</a:t>
            </a:r>
            <a:r>
              <a:rPr lang="zh-CN" altLang="en-US" dirty="0"/>
              <a:t>流图只有直通通路，没有反馈回路，因此可称为</a:t>
            </a:r>
            <a:r>
              <a:rPr lang="en-US" altLang="zh-CN" dirty="0"/>
              <a:t>FIR</a:t>
            </a:r>
            <a:r>
              <a:rPr lang="zh-CN" altLang="en-US" dirty="0"/>
              <a:t>格型网络结构</a:t>
            </a:r>
            <a:r>
              <a:rPr lang="zh-CN" altLang="en-US" dirty="0" smtClean="0"/>
              <a:t>。</a:t>
            </a:r>
            <a:r>
              <a:rPr lang="zh-CN" altLang="en-US" dirty="0"/>
              <a:t>　　</a:t>
            </a:r>
          </a:p>
        </p:txBody>
      </p:sp>
      <p:sp>
        <p:nvSpPr>
          <p:cNvPr id="2" name="矩形 1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  <p:pic>
        <p:nvPicPr>
          <p:cNvPr id="7" name="Picture 5" descr="5-7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643" y="3903643"/>
            <a:ext cx="8316913" cy="1593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274402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4" name="Picture 5" descr="5-7-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2438400"/>
            <a:ext cx="5715000" cy="3381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1141164" y="152400"/>
            <a:ext cx="2646878" cy="584775"/>
          </a:xfrm>
          <a:prstGeom prst="rect">
            <a:avLst/>
          </a:prstGeom>
          <a:noFill/>
          <a:ln>
            <a:noFill/>
          </a:ln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r>
              <a:rPr lang="zh-CN" altLang="en-US" sz="32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格型网络结构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38200" y="1143000"/>
            <a:ext cx="4038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基本构成单元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62896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J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J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J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J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32850</TotalTime>
  <Pages>1</Pages>
  <Words>5381</Words>
  <Application>Microsoft Office PowerPoint</Application>
  <PresentationFormat>全屏显示(4:3)</PresentationFormat>
  <Paragraphs>834</Paragraphs>
  <Slides>116</Slides>
  <Notes>3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116</vt:i4>
      </vt:variant>
    </vt:vector>
  </HeadingPairs>
  <TitlesOfParts>
    <vt:vector size="121" baseType="lpstr">
      <vt:lpstr>PJ-White</vt:lpstr>
      <vt:lpstr>Equation</vt:lpstr>
      <vt:lpstr>公式</vt:lpstr>
      <vt:lpstr>Visio</vt:lpstr>
      <vt:lpstr>VISIO</vt:lpstr>
      <vt:lpstr>数 字 信 号 处 理</vt:lpstr>
      <vt:lpstr>第五章  时域离散系统的网络结构</vt:lpstr>
      <vt:lpstr>数字信号处理主要内容</vt:lpstr>
      <vt:lpstr>主要内容</vt:lpstr>
      <vt:lpstr>PowerPoint 演示文稿</vt:lpstr>
      <vt:lpstr>PowerPoint 演示文稿</vt:lpstr>
      <vt:lpstr>PowerPoint 演示文稿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网络结构的分类</vt:lpstr>
      <vt:lpstr>PowerPoint 演示文稿</vt:lpstr>
      <vt:lpstr>网络结构的分类</vt:lpstr>
      <vt:lpstr>网络结构的分类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解题注意方法：</vt:lpstr>
      <vt:lpstr>PowerPoint 演示文稿</vt:lpstr>
      <vt:lpstr>PowerPoint 演示文稿</vt:lpstr>
      <vt:lpstr>MATLAB中，直接型结构由2个行向量B和A表示</vt:lpstr>
      <vt:lpstr>直接I型与直接II型的对比</vt:lpstr>
      <vt:lpstr>PowerPoint 演示文稿</vt:lpstr>
      <vt:lpstr>PowerPoint 演示文稿</vt:lpstr>
      <vt:lpstr>PowerPoint 演示文稿</vt:lpstr>
      <vt:lpstr>PowerPoint 演示文稿</vt:lpstr>
      <vt:lpstr>级联型结构的优点</vt:lpstr>
      <vt:lpstr>级联型结构的缺点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并联型结构的优点</vt:lpstr>
      <vt:lpstr>并联型结构的缺点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习题：已知某三阶数字滤波器的系统函数为</vt:lpstr>
      <vt:lpstr>PowerPoint 演示文稿</vt:lpstr>
      <vt:lpstr>PowerPoint 演示文稿</vt:lpstr>
      <vt:lpstr>PowerPoint 演示文稿</vt:lpstr>
      <vt:lpstr>PowerPoint 演示文稿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6 FIR系统的频率采样结构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修正结构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主要内容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作业</vt:lpstr>
      <vt:lpstr>PowerPoint 演示文稿</vt:lpstr>
    </vt:vector>
  </TitlesOfParts>
  <Company>MIT Lincoln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Systolic FFT Architecture for FPGAs</dc:title>
  <dc:creator>Preston Jackson</dc:creator>
  <cp:lastModifiedBy>laitao</cp:lastModifiedBy>
  <cp:revision>1124</cp:revision>
  <cp:lastPrinted>2001-06-18T18:57:59Z</cp:lastPrinted>
  <dcterms:created xsi:type="dcterms:W3CDTF">2004-07-20T15:10:20Z</dcterms:created>
  <dcterms:modified xsi:type="dcterms:W3CDTF">2019-11-16T15:42:36Z</dcterms:modified>
</cp:coreProperties>
</file>